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24" r:id="rId5"/>
    <p:sldId id="315" r:id="rId6"/>
    <p:sldId id="327" r:id="rId7"/>
    <p:sldId id="294" r:id="rId8"/>
    <p:sldId id="328" r:id="rId9"/>
    <p:sldId id="329" r:id="rId10"/>
    <p:sldId id="343" r:id="rId11"/>
    <p:sldId id="330" r:id="rId12"/>
    <p:sldId id="350" r:id="rId13"/>
    <p:sldId id="351" r:id="rId14"/>
    <p:sldId id="344" r:id="rId15"/>
    <p:sldId id="345" r:id="rId16"/>
    <p:sldId id="331" r:id="rId17"/>
    <p:sldId id="346" r:id="rId18"/>
    <p:sldId id="332" r:id="rId19"/>
    <p:sldId id="333" r:id="rId20"/>
    <p:sldId id="334" r:id="rId21"/>
    <p:sldId id="335" r:id="rId22"/>
    <p:sldId id="349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5097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20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‹N›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161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50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780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6758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0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253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9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39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71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61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6081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3187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810269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1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687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402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258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92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499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it-IT" dirty="0"/>
              <a:t>Fare clic sull'icona per inserire un'immagine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it-IT" sz="4800" b="1">
                <a:solidFill>
                  <a:schemeClr val="tx1"/>
                </a:solidFill>
              </a:rPr>
              <a:t>Fare clic per modificare lo stile del titolo dello schema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0482253" y="5928696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1338018" y="5928696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it-IT" sz="4800" b="1">
                <a:solidFill>
                  <a:schemeClr val="tx1"/>
                </a:solidFill>
              </a:rPr>
              <a:t>Fare clic per modificare lo stile del titolo dello schema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dirty="0">
                <a:solidFill>
                  <a:schemeClr val="accent2"/>
                </a:solidFill>
              </a:rPr>
              <a:t>13/02/2025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Performance Evaluation and Applications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‹N›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24" Type="http://schemas.openxmlformats.org/officeDocument/2006/relationships/image" Target="../media/image102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2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image" Target="../media/image166.png"/><Relationship Id="rId18" Type="http://schemas.openxmlformats.org/officeDocument/2006/relationships/image" Target="../media/image17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17" Type="http://schemas.openxmlformats.org/officeDocument/2006/relationships/image" Target="../media/image17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5" Type="http://schemas.openxmlformats.org/officeDocument/2006/relationships/image" Target="../media/image16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2.png"/><Relationship Id="rId18" Type="http://schemas.openxmlformats.org/officeDocument/2006/relationships/image" Target="../media/image18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17" Type="http://schemas.openxmlformats.org/officeDocument/2006/relationships/image" Target="../media/image18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5" Type="http://schemas.openxmlformats.org/officeDocument/2006/relationships/image" Target="../media/image184.png"/><Relationship Id="rId10" Type="http://schemas.openxmlformats.org/officeDocument/2006/relationships/image" Target="../media/image179.png"/><Relationship Id="rId19" Type="http://schemas.openxmlformats.org/officeDocument/2006/relationships/image" Target="../media/image188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Relationship Id="rId14" Type="http://schemas.openxmlformats.org/officeDocument/2006/relationships/image" Target="../media/image1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2" y="2581181"/>
            <a:ext cx="3924935" cy="1695637"/>
          </a:xfrm>
        </p:spPr>
        <p:txBody>
          <a:bodyPr/>
          <a:lstStyle/>
          <a:p>
            <a:r>
              <a:rPr lang="en-US" sz="3600" dirty="0"/>
              <a:t>Performance Evaluation and Applications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96846" y="1903631"/>
            <a:ext cx="3924934" cy="490538"/>
          </a:xfrm>
        </p:spPr>
        <p:txBody>
          <a:bodyPr/>
          <a:lstStyle/>
          <a:p>
            <a:r>
              <a:rPr lang="en-US" dirty="0"/>
              <a:t>POLIMI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A.Y. 2024-2025</a:t>
            </a:r>
          </a:p>
          <a:p>
            <a:r>
              <a:rPr lang="en-US" dirty="0"/>
              <a:t>Lorenzo Romandini</a:t>
            </a:r>
          </a:p>
          <a:p>
            <a:r>
              <a:rPr lang="en-US" dirty="0"/>
              <a:t>10939723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Maximum Likelihood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Hyper-Exponential</a:t>
            </a:r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Hypo-Exponential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Fitting – 3/3</a:t>
            </a:r>
            <a:endParaRPr lang="en-US" sz="3600" b="0" i="1" dirty="0"/>
          </a:p>
        </p:txBody>
      </p:sp>
      <p:pic>
        <p:nvPicPr>
          <p:cNvPr id="11" name="Immagine 10" descr="Immagine che contiene nero, oscurità, spazio, natura&#10;&#10;Descrizione generata automaticamente">
            <a:extLst>
              <a:ext uri="{FF2B5EF4-FFF2-40B4-BE49-F238E27FC236}">
                <a16:creationId xmlns:a16="http://schemas.microsoft.com/office/drawing/2014/main" id="{7259800F-601F-C592-8ECB-33CB4463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581" y="5092092"/>
            <a:ext cx="5724525" cy="809625"/>
          </a:xfrm>
          <a:prstGeom prst="rect">
            <a:avLst/>
          </a:prstGeom>
        </p:spPr>
      </p:pic>
      <p:pic>
        <p:nvPicPr>
          <p:cNvPr id="15" name="Immagine 14" descr="Immagine che contiene nero, oscurità, spazio, stella&#10;&#10;Descrizione generata automaticamente">
            <a:extLst>
              <a:ext uri="{FF2B5EF4-FFF2-40B4-BE49-F238E27FC236}">
                <a16:creationId xmlns:a16="http://schemas.microsoft.com/office/drawing/2014/main" id="{BDB001B1-70C2-A0F6-F5B1-FC96C3F79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9581" y="4022473"/>
            <a:ext cx="4712837" cy="819256"/>
          </a:xfrm>
          <a:prstGeom prst="rect">
            <a:avLst/>
          </a:prstGeom>
        </p:spPr>
      </p:pic>
      <p:pic>
        <p:nvPicPr>
          <p:cNvPr id="19" name="Immagine 18" descr="Immagine che contiene nero, oscurità, calligrafia&#10;&#10;Descrizione generata automaticamente">
            <a:extLst>
              <a:ext uri="{FF2B5EF4-FFF2-40B4-BE49-F238E27FC236}">
                <a16:creationId xmlns:a16="http://schemas.microsoft.com/office/drawing/2014/main" id="{32633909-362D-2A17-6E4B-0CF33C8E9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947" y="1786159"/>
            <a:ext cx="4128288" cy="1018551"/>
          </a:xfrm>
          <a:prstGeom prst="rect">
            <a:avLst/>
          </a:prstGeom>
        </p:spPr>
      </p:pic>
      <p:pic>
        <p:nvPicPr>
          <p:cNvPr id="21" name="Immagine 20" descr="Immagine che contiene nero, oscurità, spazio, stella&#10;&#10;Descrizione generata automaticamente">
            <a:extLst>
              <a:ext uri="{FF2B5EF4-FFF2-40B4-BE49-F238E27FC236}">
                <a16:creationId xmlns:a16="http://schemas.microsoft.com/office/drawing/2014/main" id="{D4AB2FFE-ADB2-EE3D-F347-3EC465CB2D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3964" y="2947075"/>
            <a:ext cx="3942254" cy="61974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70FF5E0-C4ED-FD47-C2A4-5A2D31FD6E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7522" y="4049674"/>
            <a:ext cx="1391648" cy="792055"/>
          </a:xfrm>
          <a:prstGeom prst="rect">
            <a:avLst/>
          </a:prstGeom>
        </p:spPr>
      </p:pic>
      <p:pic>
        <p:nvPicPr>
          <p:cNvPr id="3" name="Immagine 2" descr="Immagine che contiene calligrafia, Carattere, tipografia&#10;&#10;Descrizione generata automaticamente">
            <a:extLst>
              <a:ext uri="{FF2B5EF4-FFF2-40B4-BE49-F238E27FC236}">
                <a16:creationId xmlns:a16="http://schemas.microsoft.com/office/drawing/2014/main" id="{F0ADE37E-6C8E-4617-B619-DA5F4F2F92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4394" y="5229266"/>
            <a:ext cx="1717345" cy="53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7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209666"/>
            <a:ext cx="10515600" cy="700115"/>
          </a:xfrm>
        </p:spPr>
        <p:txBody>
          <a:bodyPr/>
          <a:lstStyle/>
          <a:p>
            <a:pPr algn="l"/>
            <a:r>
              <a:rPr lang="en-US" sz="4400" dirty="0"/>
              <a:t>A04 - </a:t>
            </a:r>
            <a:r>
              <a:rPr lang="en-US" sz="3600" i="1" dirty="0"/>
              <a:t>Plots </a:t>
            </a:r>
            <a:r>
              <a:rPr lang="en-US" sz="2800" b="0" i="1" dirty="0"/>
              <a:t>(Trace 1)</a:t>
            </a:r>
          </a:p>
        </p:txBody>
      </p:sp>
      <p:pic>
        <p:nvPicPr>
          <p:cNvPr id="9" name="Immagine 8" descr="Immagine che contiene schermata, diagramma&#10;&#10;Descrizione generata automaticamente">
            <a:extLst>
              <a:ext uri="{FF2B5EF4-FFF2-40B4-BE49-F238E27FC236}">
                <a16:creationId xmlns:a16="http://schemas.microsoft.com/office/drawing/2014/main" id="{16DEB888-37B2-8A43-663B-CADF97AE7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638" y="1217489"/>
            <a:ext cx="9808723" cy="48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94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209666"/>
            <a:ext cx="10515600" cy="700115"/>
          </a:xfrm>
        </p:spPr>
        <p:txBody>
          <a:bodyPr/>
          <a:lstStyle/>
          <a:p>
            <a:pPr algn="l"/>
            <a:r>
              <a:rPr lang="en-US" sz="4400" dirty="0"/>
              <a:t>A04 - </a:t>
            </a:r>
            <a:r>
              <a:rPr lang="en-US" sz="3600" i="1" dirty="0"/>
              <a:t>Plots </a:t>
            </a:r>
            <a:r>
              <a:rPr lang="en-US" sz="2800" b="0" i="1" dirty="0"/>
              <a:t>(Trace 2)</a:t>
            </a:r>
          </a:p>
        </p:txBody>
      </p:sp>
      <p:pic>
        <p:nvPicPr>
          <p:cNvPr id="6" name="Immagine 5" descr="Immagine che contiene schermata, diagramma&#10;&#10;Descrizione generata automaticamente">
            <a:extLst>
              <a:ext uri="{FF2B5EF4-FFF2-40B4-BE49-F238E27FC236}">
                <a16:creationId xmlns:a16="http://schemas.microsoft.com/office/drawing/2014/main" id="{AAE38BAA-96BE-B5F1-6334-5D2E43DF8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68" y="1752271"/>
            <a:ext cx="10291864" cy="510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46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547060"/>
            <a:ext cx="5130587" cy="3560763"/>
          </a:xfrm>
        </p:spPr>
        <p:txBody>
          <a:bodyPr/>
          <a:lstStyle/>
          <a:p>
            <a:r>
              <a:rPr lang="en-US" dirty="0"/>
              <a:t>Exponential</a:t>
            </a:r>
          </a:p>
          <a:p>
            <a:r>
              <a:rPr lang="en-US" dirty="0"/>
              <a:t>Pareto</a:t>
            </a:r>
          </a:p>
          <a:p>
            <a:r>
              <a:rPr lang="en-US" dirty="0"/>
              <a:t>Erlang</a:t>
            </a:r>
          </a:p>
          <a:p>
            <a:r>
              <a:rPr lang="en-US" dirty="0"/>
              <a:t>Hypo-Exponential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Hyper-Exponential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Random Number Generation</a:t>
            </a:r>
            <a:endParaRPr lang="en-US" sz="3600" b="0" i="1" dirty="0"/>
          </a:p>
        </p:txBody>
      </p:sp>
      <p:pic>
        <p:nvPicPr>
          <p:cNvPr id="3" name="Immagine 2" descr="Immagine che contiene nero, oscurità, schermata, notte&#10;&#10;Descrizione generata automaticamente">
            <a:extLst>
              <a:ext uri="{FF2B5EF4-FFF2-40B4-BE49-F238E27FC236}">
                <a16:creationId xmlns:a16="http://schemas.microsoft.com/office/drawing/2014/main" id="{6576B3C8-41B5-62B9-50FE-2A1520F9B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122" y="2441116"/>
            <a:ext cx="2261276" cy="683314"/>
          </a:xfrm>
          <a:prstGeom prst="rect">
            <a:avLst/>
          </a:prstGeom>
        </p:spPr>
      </p:pic>
      <p:pic>
        <p:nvPicPr>
          <p:cNvPr id="6" name="Immagine 5" descr="Immagine che contiene nero, oscurità, calligrafia, testo&#10;&#10;Descrizione generata automaticamente">
            <a:extLst>
              <a:ext uri="{FF2B5EF4-FFF2-40B4-BE49-F238E27FC236}">
                <a16:creationId xmlns:a16="http://schemas.microsoft.com/office/drawing/2014/main" id="{5E96A475-A39D-9C24-0027-C4C14FD28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345" y="3085074"/>
            <a:ext cx="2018692" cy="687851"/>
          </a:xfrm>
          <a:prstGeom prst="rect">
            <a:avLst/>
          </a:prstGeom>
        </p:spPr>
      </p:pic>
      <p:pic>
        <p:nvPicPr>
          <p:cNvPr id="10" name="Immagine 9" descr="Immagine che contiene nero, calligrafia, testo&#10;&#10;Descrizione generata automaticamente">
            <a:extLst>
              <a:ext uri="{FF2B5EF4-FFF2-40B4-BE49-F238E27FC236}">
                <a16:creationId xmlns:a16="http://schemas.microsoft.com/office/drawing/2014/main" id="{0677DD19-2628-4F34-ADE2-B9AA96A12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68" y="3613770"/>
            <a:ext cx="4516443" cy="8354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A0A63DB4-72A7-A17A-29DB-E5FF57E87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0224" y="4429770"/>
            <a:ext cx="5829963" cy="468699"/>
          </a:xfrm>
          <a:prstGeom prst="rect">
            <a:avLst/>
          </a:prstGeom>
        </p:spPr>
      </p:pic>
      <p:pic>
        <p:nvPicPr>
          <p:cNvPr id="14" name="Immagine 13" descr="Immagine che contiene schermata, Carattere, testo, nero&#10;&#10;Descrizione generata automaticamente">
            <a:extLst>
              <a:ext uri="{FF2B5EF4-FFF2-40B4-BE49-F238E27FC236}">
                <a16:creationId xmlns:a16="http://schemas.microsoft.com/office/drawing/2014/main" id="{30DF7803-2828-8709-7F8A-A887C79C3B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3143" y="3725725"/>
            <a:ext cx="2501164" cy="611570"/>
          </a:xfrm>
          <a:prstGeom prst="rect">
            <a:avLst/>
          </a:prstGeom>
        </p:spPr>
      </p:pic>
      <p:pic>
        <p:nvPicPr>
          <p:cNvPr id="16" name="Immagine 15" descr="Immagine che contiene nero, testo&#10;&#10;Descrizione generata automaticamente">
            <a:extLst>
              <a:ext uri="{FF2B5EF4-FFF2-40B4-BE49-F238E27FC236}">
                <a16:creationId xmlns:a16="http://schemas.microsoft.com/office/drawing/2014/main" id="{ECB5FE87-4B69-28AA-3C14-93DCCF9760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9072" y="5331092"/>
            <a:ext cx="3717237" cy="974342"/>
          </a:xfrm>
          <a:prstGeom prst="rect">
            <a:avLst/>
          </a:prstGeom>
        </p:spPr>
      </p:pic>
      <p:pic>
        <p:nvPicPr>
          <p:cNvPr id="18" name="Immagine 17" descr="Immagine che contiene Carattere, schermata, testo&#10;&#10;Descrizione generata automaticamente">
            <a:extLst>
              <a:ext uri="{FF2B5EF4-FFF2-40B4-BE49-F238E27FC236}">
                <a16:creationId xmlns:a16="http://schemas.microsoft.com/office/drawing/2014/main" id="{884623E6-2E73-B089-5AC8-94CD01E500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06429" y="5091397"/>
            <a:ext cx="1822221" cy="157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04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209666"/>
            <a:ext cx="10515600" cy="700115"/>
          </a:xfrm>
        </p:spPr>
        <p:txBody>
          <a:bodyPr/>
          <a:lstStyle/>
          <a:p>
            <a:pPr algn="l"/>
            <a:r>
              <a:rPr lang="en-US" sz="4400" dirty="0"/>
              <a:t>A05 - </a:t>
            </a:r>
            <a:r>
              <a:rPr lang="en-US" sz="3600" i="1" dirty="0"/>
              <a:t>Plots</a:t>
            </a:r>
            <a:endParaRPr lang="en-US" sz="2800" b="0" i="1" dirty="0"/>
          </a:p>
        </p:txBody>
      </p:sp>
      <p:pic>
        <p:nvPicPr>
          <p:cNvPr id="17" name="Immagine 16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EBFD146B-5BF7-214F-C243-7B9E4E4F4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37" y="995238"/>
            <a:ext cx="3813243" cy="2669270"/>
          </a:xfrm>
          <a:prstGeom prst="rect">
            <a:avLst/>
          </a:prstGeom>
        </p:spPr>
      </p:pic>
      <p:pic>
        <p:nvPicPr>
          <p:cNvPr id="19" name="Immagine 18" descr="Immagine che contiene schermata, linea, diagramma&#10;&#10;Descrizione generata automaticamente">
            <a:extLst>
              <a:ext uri="{FF2B5EF4-FFF2-40B4-BE49-F238E27FC236}">
                <a16:creationId xmlns:a16="http://schemas.microsoft.com/office/drawing/2014/main" id="{55C5493F-715B-D39E-69F3-CAFABBE8F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922" y="994598"/>
            <a:ext cx="3814157" cy="2669910"/>
          </a:xfrm>
          <a:prstGeom prst="rect">
            <a:avLst/>
          </a:prstGeom>
        </p:spPr>
      </p:pic>
      <p:pic>
        <p:nvPicPr>
          <p:cNvPr id="21" name="Immagine 20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2A886F8C-ED32-5485-0EA6-7B9CCFB18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5020" y="994598"/>
            <a:ext cx="3813243" cy="2669270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CAEA2023-7869-D1E9-51AF-DCBA7235D1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841" y="3663868"/>
            <a:ext cx="3814159" cy="2669911"/>
          </a:xfrm>
          <a:prstGeom prst="rect">
            <a:avLst/>
          </a:prstGeom>
        </p:spPr>
      </p:pic>
      <p:pic>
        <p:nvPicPr>
          <p:cNvPr id="25" name="Immagine 24" descr="Immagine che contiene schermata, linea, diagramma, Diagramma&#10;&#10;Descrizione generata automaticamente">
            <a:extLst>
              <a:ext uri="{FF2B5EF4-FFF2-40B4-BE49-F238E27FC236}">
                <a16:creationId xmlns:a16="http://schemas.microsoft.com/office/drawing/2014/main" id="{0DC45190-7AC9-02B7-F96D-4BD30A193A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398" y="3664509"/>
            <a:ext cx="3813243" cy="266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38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870734"/>
            <a:ext cx="5130587" cy="3560763"/>
          </a:xfrm>
        </p:spPr>
        <p:txBody>
          <a:bodyPr/>
          <a:lstStyle/>
          <a:p>
            <a:r>
              <a:rPr lang="en-US" dirty="0"/>
              <a:t>Percentile of a standard Normal distribution, with N ≥ 30</a:t>
            </a:r>
          </a:p>
          <a:p>
            <a:r>
              <a:rPr lang="en-US" dirty="0"/>
              <a:t>Batches</a:t>
            </a:r>
          </a:p>
          <a:p>
            <a:r>
              <a:rPr lang="en-US" dirty="0"/>
              <a:t>Utilization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Relative Error</a:t>
            </a:r>
          </a:p>
          <a:p>
            <a:r>
              <a:rPr lang="en-US" dirty="0"/>
              <a:t>Stopping criteria algorithm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Confidence Intervals</a:t>
            </a:r>
            <a:endParaRPr lang="en-US" sz="3600" b="0" i="1" dirty="0"/>
          </a:p>
        </p:txBody>
      </p: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2836F5A-475B-3E57-0597-EE4A6E524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65" y="3617961"/>
            <a:ext cx="3199988" cy="104472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6C6E26-D50E-6F38-CDC3-407FFDB8F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7097" y="4842921"/>
            <a:ext cx="454455" cy="282963"/>
          </a:xfrm>
          <a:prstGeom prst="rect">
            <a:avLst/>
          </a:prstGeom>
        </p:spPr>
      </p:pic>
      <p:pic>
        <p:nvPicPr>
          <p:cNvPr id="10" name="Immagine 9" descr="Immagine che contiene nero, schermata&#10;&#10;Descrizione generata automaticamente">
            <a:extLst>
              <a:ext uri="{FF2B5EF4-FFF2-40B4-BE49-F238E27FC236}">
                <a16:creationId xmlns:a16="http://schemas.microsoft.com/office/drawing/2014/main" id="{EB26FB76-7618-45FB-5570-4297C51AF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8152" y="4665719"/>
            <a:ext cx="1166148" cy="643096"/>
          </a:xfrm>
          <a:prstGeom prst="rect">
            <a:avLst/>
          </a:prstGeom>
        </p:spPr>
      </p:pic>
      <p:pic>
        <p:nvPicPr>
          <p:cNvPr id="12" name="Immagine 11" descr="Immagine che contiene schermata, nero, Carattere&#10;&#10;Descrizione generata automaticamente">
            <a:extLst>
              <a:ext uri="{FF2B5EF4-FFF2-40B4-BE49-F238E27FC236}">
                <a16:creationId xmlns:a16="http://schemas.microsoft.com/office/drawing/2014/main" id="{44DD7868-BD08-1591-1419-1ADAF771C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6884" y="5188502"/>
            <a:ext cx="4310075" cy="2033054"/>
          </a:xfrm>
          <a:prstGeom prst="rect">
            <a:avLst/>
          </a:prstGeom>
        </p:spPr>
      </p:pic>
      <p:pic>
        <p:nvPicPr>
          <p:cNvPr id="18" name="Immagine 17" descr="Immagine che contiene schermata, oscurità, nero, luce&#10;&#10;Descrizione generata automaticamente">
            <a:extLst>
              <a:ext uri="{FF2B5EF4-FFF2-40B4-BE49-F238E27FC236}">
                <a16:creationId xmlns:a16="http://schemas.microsoft.com/office/drawing/2014/main" id="{68927B13-DCE2-F49B-6A1E-8D20E25BB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8668" y="2741768"/>
            <a:ext cx="1305697" cy="878834"/>
          </a:xfrm>
          <a:prstGeom prst="rect">
            <a:avLst/>
          </a:prstGeom>
        </p:spPr>
      </p:pic>
      <p:pic>
        <p:nvPicPr>
          <p:cNvPr id="20" name="Immagine 19" descr="Immagine che contiene schermata, testo, Carattere, linea&#10;&#10;Descrizione generata automaticamente">
            <a:extLst>
              <a:ext uri="{FF2B5EF4-FFF2-40B4-BE49-F238E27FC236}">
                <a16:creationId xmlns:a16="http://schemas.microsoft.com/office/drawing/2014/main" id="{B9131F57-1C67-A234-4923-6B740DE49B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0428" y="1483968"/>
            <a:ext cx="3145143" cy="1509033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8509907-C4C8-121B-787E-59266CF3E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1" y="2009781"/>
            <a:ext cx="2423010" cy="45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07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870734"/>
            <a:ext cx="5130587" cy="3560763"/>
          </a:xfrm>
        </p:spPr>
        <p:txBody>
          <a:bodyPr/>
          <a:lstStyle/>
          <a:p>
            <a:r>
              <a:rPr lang="en-US" dirty="0"/>
              <a:t>State Counter</a:t>
            </a:r>
          </a:p>
          <a:p>
            <a:r>
              <a:rPr lang="en-US" dirty="0"/>
              <a:t>Time Counter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State Machines</a:t>
            </a:r>
            <a:endParaRPr lang="en-US" sz="3600" b="0" i="1" dirty="0"/>
          </a:p>
        </p:txBody>
      </p:sp>
      <p:pic>
        <p:nvPicPr>
          <p:cNvPr id="2" name="Immagine 1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2623F17C-3F8A-A2AA-E9D3-F5DFF519A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22" y="3429000"/>
            <a:ext cx="9952875" cy="2945418"/>
          </a:xfrm>
          <a:prstGeom prst="rect">
            <a:avLst/>
          </a:prstGeom>
        </p:spPr>
      </p:pic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6F4F911-A015-0F2F-571F-09F867D77231}"/>
              </a:ext>
            </a:extLst>
          </p:cNvPr>
          <p:cNvSpPr txBox="1">
            <a:spLocks/>
          </p:cNvSpPr>
          <p:nvPr/>
        </p:nvSpPr>
        <p:spPr>
          <a:xfrm>
            <a:off x="8138257" y="1870734"/>
            <a:ext cx="5130587" cy="3560763"/>
          </a:xfrm>
          <a:prstGeom prst="rect">
            <a:avLst/>
          </a:prstGeom>
        </p:spPr>
        <p:txBody>
          <a:bodyPr/>
          <a:lstStyle>
            <a:lvl1pPr marL="266700" indent="-2667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4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Current State Time Counter</a:t>
            </a:r>
            <a:br>
              <a:rPr lang="en-US" dirty="0"/>
            </a:br>
            <a:r>
              <a:rPr lang="en-US" dirty="0"/>
              <a:t>(Probabilistically Computed)</a:t>
            </a:r>
          </a:p>
          <a:p>
            <a:r>
              <a:rPr lang="en-US" dirty="0"/>
              <a:t>Cycle Counter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833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08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2417921"/>
            <a:ext cx="5130587" cy="3560763"/>
          </a:xfrm>
        </p:spPr>
        <p:txBody>
          <a:bodyPr/>
          <a:lstStyle/>
          <a:p>
            <a:r>
              <a:rPr lang="en-US" dirty="0"/>
              <a:t>Chapman-Kolmogorov equation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Steady-state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CTMC performance models</a:t>
            </a:r>
            <a:endParaRPr lang="en-US" sz="3600" b="0" i="1" dirty="0"/>
          </a:p>
        </p:txBody>
      </p:sp>
      <p:pic>
        <p:nvPicPr>
          <p:cNvPr id="3" name="Immagine 2" descr="Immagine che contiene testo, Carattere, schermata, linea&#10;&#10;Descrizione generata automaticamente">
            <a:extLst>
              <a:ext uri="{FF2B5EF4-FFF2-40B4-BE49-F238E27FC236}">
                <a16:creationId xmlns:a16="http://schemas.microsoft.com/office/drawing/2014/main" id="{AA2DDD9D-F91D-5BFC-92E8-3FFECD7B2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38" y="1870734"/>
            <a:ext cx="6354357" cy="2095764"/>
          </a:xfrm>
          <a:prstGeom prst="rect">
            <a:avLst/>
          </a:prstGeom>
        </p:spPr>
      </p:pic>
      <p:pic>
        <p:nvPicPr>
          <p:cNvPr id="6" name="Immagine 5" descr="Immagine che contiene oscurità, nero&#10;&#10;Descrizione generata automaticamente">
            <a:extLst>
              <a:ext uri="{FF2B5EF4-FFF2-40B4-BE49-F238E27FC236}">
                <a16:creationId xmlns:a16="http://schemas.microsoft.com/office/drawing/2014/main" id="{15FAAEC0-9CC8-F842-E2E7-E746E312F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761" y="4011304"/>
            <a:ext cx="1601202" cy="766636"/>
          </a:xfrm>
          <a:prstGeom prst="rect">
            <a:avLst/>
          </a:prstGeom>
        </p:spPr>
      </p:pic>
      <p:pic>
        <p:nvPicPr>
          <p:cNvPr id="16" name="Immagine 15" descr="Immagine che contiene calligrafia, Carattere, nero&#10;&#10;Descrizione generata automaticamente">
            <a:extLst>
              <a:ext uri="{FF2B5EF4-FFF2-40B4-BE49-F238E27FC236}">
                <a16:creationId xmlns:a16="http://schemas.microsoft.com/office/drawing/2014/main" id="{AA1012B3-39E5-F835-B7DB-7BF22485D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197" y="3978441"/>
            <a:ext cx="2314370" cy="832361"/>
          </a:xfrm>
          <a:prstGeom prst="rect">
            <a:avLst/>
          </a:prstGeom>
        </p:spPr>
      </p:pic>
      <p:pic>
        <p:nvPicPr>
          <p:cNvPr id="18" name="Immagine 17" descr="Immagine che contiene schermata, calligrafia, Carattere, orologio&#10;&#10;Descrizione generata automaticamente">
            <a:extLst>
              <a:ext uri="{FF2B5EF4-FFF2-40B4-BE49-F238E27FC236}">
                <a16:creationId xmlns:a16="http://schemas.microsoft.com/office/drawing/2014/main" id="{810E6257-388C-C1B6-B02D-36D1E7357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489" y="3235993"/>
            <a:ext cx="2724150" cy="1762125"/>
          </a:xfrm>
          <a:prstGeom prst="rect">
            <a:avLst/>
          </a:prstGeom>
        </p:spPr>
      </p:pic>
      <p:pic>
        <p:nvPicPr>
          <p:cNvPr id="20" name="Immagine 19" descr="Immagine che contiene calligrafia, Carattere, nero, tipografia&#10;&#10;Descrizione generata automaticamente">
            <a:extLst>
              <a:ext uri="{FF2B5EF4-FFF2-40B4-BE49-F238E27FC236}">
                <a16:creationId xmlns:a16="http://schemas.microsoft.com/office/drawing/2014/main" id="{7F3C8D1E-3E62-72FF-3249-CB4C33C8E1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801" y="3945579"/>
            <a:ext cx="1892526" cy="832361"/>
          </a:xfrm>
          <a:prstGeom prst="rect">
            <a:avLst/>
          </a:prstGeom>
        </p:spPr>
      </p:pic>
      <p:pic>
        <p:nvPicPr>
          <p:cNvPr id="24" name="Immagine 23" descr="Immagine che contiene calligrafia, nero, oscurità&#10;&#10;Descrizione generata automaticamente">
            <a:extLst>
              <a:ext uri="{FF2B5EF4-FFF2-40B4-BE49-F238E27FC236}">
                <a16:creationId xmlns:a16="http://schemas.microsoft.com/office/drawing/2014/main" id="{B0218616-A966-BFD8-7BDA-35DC5DE49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5558" y="5455773"/>
            <a:ext cx="2700276" cy="522911"/>
          </a:xfrm>
          <a:prstGeom prst="rect">
            <a:avLst/>
          </a:prstGeom>
        </p:spPr>
      </p:pic>
      <p:pic>
        <p:nvPicPr>
          <p:cNvPr id="26" name="Immagine 25" descr="Immagine che contiene calligrafia, Carattere, Elementi grafici, tipografia&#10;&#10;Descrizione generata automaticamente">
            <a:extLst>
              <a:ext uri="{FF2B5EF4-FFF2-40B4-BE49-F238E27FC236}">
                <a16:creationId xmlns:a16="http://schemas.microsoft.com/office/drawing/2014/main" id="{E3A18EAD-1239-1F46-CC90-6404DF519B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67977" y="5954073"/>
            <a:ext cx="1277857" cy="865133"/>
          </a:xfrm>
          <a:prstGeom prst="rect">
            <a:avLst/>
          </a:prstGeom>
        </p:spPr>
      </p:pic>
      <p:pic>
        <p:nvPicPr>
          <p:cNvPr id="32" name="Immagine 31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7613D24A-7B97-2010-9A25-DB9D90DBB7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8253" y="5416979"/>
            <a:ext cx="1435028" cy="140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8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09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M/M/c performance models – 1/2</a:t>
            </a:r>
            <a:endParaRPr lang="en-US" sz="3600" b="0" i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19AFCA-32C3-ADC4-73B7-14688D87F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121" y="2375888"/>
            <a:ext cx="4275138" cy="3560763"/>
          </a:xfrm>
        </p:spPr>
        <p:txBody>
          <a:bodyPr/>
          <a:lstStyle/>
          <a:p>
            <a:r>
              <a:rPr lang="en-US" dirty="0"/>
              <a:t>M/M/1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M/M/2</a:t>
            </a:r>
          </a:p>
        </p:txBody>
      </p:sp>
      <p:pic>
        <p:nvPicPr>
          <p:cNvPr id="6" name="Immagine 5" descr="Immagine che contiene oscurità, fuochi d'artificio, nero, notte&#10;&#10;Descrizione generata automaticamente">
            <a:extLst>
              <a:ext uri="{FF2B5EF4-FFF2-40B4-BE49-F238E27FC236}">
                <a16:creationId xmlns:a16="http://schemas.microsoft.com/office/drawing/2014/main" id="{23FDAF23-21F7-9B4D-A1C8-A69BBD327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99" y="1941519"/>
            <a:ext cx="1776413" cy="760212"/>
          </a:xfrm>
          <a:prstGeom prst="rect">
            <a:avLst/>
          </a:prstGeom>
        </p:spPr>
      </p:pic>
      <p:pic>
        <p:nvPicPr>
          <p:cNvPr id="5" name="Immagine 4" descr="Immagine che contiene nero, testo, calligrafia, schermata&#10;&#10;Descrizione generata automaticamente">
            <a:extLst>
              <a:ext uri="{FF2B5EF4-FFF2-40B4-BE49-F238E27FC236}">
                <a16:creationId xmlns:a16="http://schemas.microsoft.com/office/drawing/2014/main" id="{B364EE8F-3945-B599-094E-202039162F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0090" y="2075703"/>
            <a:ext cx="2809875" cy="5334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9E8CD35-342E-8216-E1CF-6A2DA108F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5046" y="2820298"/>
            <a:ext cx="2381250" cy="438150"/>
          </a:xfrm>
          <a:prstGeom prst="rect">
            <a:avLst/>
          </a:prstGeom>
        </p:spPr>
      </p:pic>
      <p:pic>
        <p:nvPicPr>
          <p:cNvPr id="16" name="Immagine 15" descr="Immagine che contiene schermata, nero, design&#10;&#10;Descrizione generata automaticamente">
            <a:extLst>
              <a:ext uri="{FF2B5EF4-FFF2-40B4-BE49-F238E27FC236}">
                <a16:creationId xmlns:a16="http://schemas.microsoft.com/office/drawing/2014/main" id="{F9A33318-4E9C-E210-44DC-8FF55EEBE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7694" y="2701731"/>
            <a:ext cx="1028700" cy="68580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8730D1E-C39A-2E25-0099-935A47723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6741" y="2784297"/>
            <a:ext cx="329031" cy="434791"/>
          </a:xfrm>
          <a:prstGeom prst="rect">
            <a:avLst/>
          </a:prstGeom>
        </p:spPr>
      </p:pic>
      <p:pic>
        <p:nvPicPr>
          <p:cNvPr id="20" name="Immagine 19" descr="Immagine che contiene schermata, nero, design&#10;&#10;Descrizione generata automaticamente">
            <a:extLst>
              <a:ext uri="{FF2B5EF4-FFF2-40B4-BE49-F238E27FC236}">
                <a16:creationId xmlns:a16="http://schemas.microsoft.com/office/drawing/2014/main" id="{184C5899-D767-D5F4-931B-1C3F9F86F5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9109" y="2747381"/>
            <a:ext cx="981075" cy="657225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58C1E367-0FC1-97A1-976C-43DA9F4AB6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7722" y="2134480"/>
            <a:ext cx="1853634" cy="407392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2A8B704E-F73E-81A5-7371-B09FB00C2C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21503" y="2876188"/>
            <a:ext cx="657225" cy="371475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48B12B94-1C02-7D38-F1E3-6829CD849D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78384" y="3469592"/>
            <a:ext cx="1790700" cy="466725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56E960FD-3E0B-A521-F444-CAEC2753ED2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14537" y="3370883"/>
            <a:ext cx="581608" cy="507585"/>
          </a:xfrm>
          <a:prstGeom prst="rect">
            <a:avLst/>
          </a:prstGeom>
        </p:spPr>
      </p:pic>
      <p:pic>
        <p:nvPicPr>
          <p:cNvPr id="36" name="Immagine 35">
            <a:extLst>
              <a:ext uri="{FF2B5EF4-FFF2-40B4-BE49-F238E27FC236}">
                <a16:creationId xmlns:a16="http://schemas.microsoft.com/office/drawing/2014/main" id="{4E80A65B-0A58-69A5-232D-4B12E42234D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66084" y="3544625"/>
            <a:ext cx="1452687" cy="480668"/>
          </a:xfrm>
          <a:prstGeom prst="rect">
            <a:avLst/>
          </a:prstGeom>
        </p:spPr>
      </p:pic>
      <p:pic>
        <p:nvPicPr>
          <p:cNvPr id="38" name="Immagine 37" descr="Immagine che contiene nero&#10;&#10;Descrizione generata automaticamente">
            <a:extLst>
              <a:ext uri="{FF2B5EF4-FFF2-40B4-BE49-F238E27FC236}">
                <a16:creationId xmlns:a16="http://schemas.microsoft.com/office/drawing/2014/main" id="{58AA9D0C-3D85-BA68-5479-6694F73D329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48865" y="3480159"/>
            <a:ext cx="2095500" cy="609600"/>
          </a:xfrm>
          <a:prstGeom prst="rect">
            <a:avLst/>
          </a:prstGeom>
        </p:spPr>
      </p:pic>
      <p:pic>
        <p:nvPicPr>
          <p:cNvPr id="40" name="Immagine 39">
            <a:extLst>
              <a:ext uri="{FF2B5EF4-FFF2-40B4-BE49-F238E27FC236}">
                <a16:creationId xmlns:a16="http://schemas.microsoft.com/office/drawing/2014/main" id="{2DF0C172-C1FC-160F-98C8-7EEC38CEFF0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58691" y="2188608"/>
            <a:ext cx="407393" cy="325914"/>
          </a:xfrm>
          <a:prstGeom prst="rect">
            <a:avLst/>
          </a:prstGeom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0D4D05D-3CE7-8C12-112F-0080CE10565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42612" y="2876188"/>
            <a:ext cx="781050" cy="342900"/>
          </a:xfrm>
          <a:prstGeom prst="rect">
            <a:avLst/>
          </a:prstGeom>
        </p:spPr>
      </p:pic>
      <p:pic>
        <p:nvPicPr>
          <p:cNvPr id="44" name="Immagine 43">
            <a:extLst>
              <a:ext uri="{FF2B5EF4-FFF2-40B4-BE49-F238E27FC236}">
                <a16:creationId xmlns:a16="http://schemas.microsoft.com/office/drawing/2014/main" id="{8C5A33F0-94D8-A1BB-BD78-F77EBE7829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70044" y="2911281"/>
            <a:ext cx="247650" cy="266700"/>
          </a:xfrm>
          <a:prstGeom prst="rect">
            <a:avLst/>
          </a:prstGeom>
        </p:spPr>
      </p:pic>
      <p:pic>
        <p:nvPicPr>
          <p:cNvPr id="46" name="Immagine 45" descr="Immagine che contiene nero, schermata&#10;&#10;Descrizione generata automaticamente">
            <a:extLst>
              <a:ext uri="{FF2B5EF4-FFF2-40B4-BE49-F238E27FC236}">
                <a16:creationId xmlns:a16="http://schemas.microsoft.com/office/drawing/2014/main" id="{5AB1A54E-1A59-864F-4A71-AC0C662CDE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433217" y="4148648"/>
            <a:ext cx="2390775" cy="723900"/>
          </a:xfrm>
          <a:prstGeom prst="rect">
            <a:avLst/>
          </a:prstGeom>
        </p:spPr>
      </p:pic>
      <p:pic>
        <p:nvPicPr>
          <p:cNvPr id="54" name="Immagine 53">
            <a:extLst>
              <a:ext uri="{FF2B5EF4-FFF2-40B4-BE49-F238E27FC236}">
                <a16:creationId xmlns:a16="http://schemas.microsoft.com/office/drawing/2014/main" id="{4C148AAC-3F75-40CB-ED74-DFDF360C998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36801" y="4427194"/>
            <a:ext cx="455087" cy="344090"/>
          </a:xfrm>
          <a:prstGeom prst="rect">
            <a:avLst/>
          </a:prstGeom>
        </p:spPr>
      </p:pic>
      <p:pic>
        <p:nvPicPr>
          <p:cNvPr id="56" name="Immagine 55">
            <a:extLst>
              <a:ext uri="{FF2B5EF4-FFF2-40B4-BE49-F238E27FC236}">
                <a16:creationId xmlns:a16="http://schemas.microsoft.com/office/drawing/2014/main" id="{73526317-B4C3-707D-74EA-443DB30D7BD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39701" y="4427884"/>
            <a:ext cx="721479" cy="399588"/>
          </a:xfrm>
          <a:prstGeom prst="rect">
            <a:avLst/>
          </a:prstGeom>
        </p:spPr>
      </p:pic>
      <p:pic>
        <p:nvPicPr>
          <p:cNvPr id="60" name="Immagine 59" descr="Immagine che contiene nero, schermata, oscurità, elettrodomestico&#10;&#10;Descrizione generata automaticamente">
            <a:extLst>
              <a:ext uri="{FF2B5EF4-FFF2-40B4-BE49-F238E27FC236}">
                <a16:creationId xmlns:a16="http://schemas.microsoft.com/office/drawing/2014/main" id="{460C81CE-A055-5594-4794-CD48F077ED4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55594" y="4180734"/>
            <a:ext cx="843575" cy="832475"/>
          </a:xfrm>
          <a:prstGeom prst="rect">
            <a:avLst/>
          </a:prstGeom>
        </p:spPr>
      </p:pic>
      <p:pic>
        <p:nvPicPr>
          <p:cNvPr id="64" name="Immagine 63">
            <a:extLst>
              <a:ext uri="{FF2B5EF4-FFF2-40B4-BE49-F238E27FC236}">
                <a16:creationId xmlns:a16="http://schemas.microsoft.com/office/drawing/2014/main" id="{76E600E5-581C-E0E9-3741-D6BEC1EB4BF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33564" y="4420305"/>
            <a:ext cx="1828796" cy="413287"/>
          </a:xfrm>
          <a:prstGeom prst="rect">
            <a:avLst/>
          </a:prstGeom>
        </p:spPr>
      </p:pic>
      <p:pic>
        <p:nvPicPr>
          <p:cNvPr id="66" name="Immagine 65">
            <a:extLst>
              <a:ext uri="{FF2B5EF4-FFF2-40B4-BE49-F238E27FC236}">
                <a16:creationId xmlns:a16="http://schemas.microsoft.com/office/drawing/2014/main" id="{4A733F80-C90B-779A-411F-6713744CAC8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5566121" y="4421014"/>
            <a:ext cx="514350" cy="344089"/>
          </a:xfrm>
          <a:prstGeom prst="rect">
            <a:avLst/>
          </a:prstGeom>
        </p:spPr>
      </p:pic>
      <p:pic>
        <p:nvPicPr>
          <p:cNvPr id="68" name="Immagine 67">
            <a:extLst>
              <a:ext uri="{FF2B5EF4-FFF2-40B4-BE49-F238E27FC236}">
                <a16:creationId xmlns:a16="http://schemas.microsoft.com/office/drawing/2014/main" id="{650E18F9-9584-C157-106A-A3F4ED3A0E5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45046" y="5237912"/>
            <a:ext cx="542925" cy="333375"/>
          </a:xfrm>
          <a:prstGeom prst="rect">
            <a:avLst/>
          </a:prstGeom>
        </p:spPr>
      </p:pic>
      <p:pic>
        <p:nvPicPr>
          <p:cNvPr id="70" name="Immagine 69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FACB3327-CC8D-8928-3AA2-2F956669807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73387" y="5024404"/>
            <a:ext cx="942975" cy="800100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1278739A-86C4-2FBC-416F-5E25897DE79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770380" y="5248241"/>
            <a:ext cx="581025" cy="352425"/>
          </a:xfrm>
          <a:prstGeom prst="rect">
            <a:avLst/>
          </a:prstGeom>
        </p:spPr>
      </p:pic>
      <p:pic>
        <p:nvPicPr>
          <p:cNvPr id="74" name="Immagine 73">
            <a:extLst>
              <a:ext uri="{FF2B5EF4-FFF2-40B4-BE49-F238E27FC236}">
                <a16:creationId xmlns:a16="http://schemas.microsoft.com/office/drawing/2014/main" id="{EDBDE8EB-DD9B-BADA-3C71-537D05468047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358691" y="5041701"/>
            <a:ext cx="952500" cy="809625"/>
          </a:xfrm>
          <a:prstGeom prst="rect">
            <a:avLst/>
          </a:prstGeom>
        </p:spPr>
      </p:pic>
      <p:pic>
        <p:nvPicPr>
          <p:cNvPr id="76" name="Immagine 75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52D9A61C-6E4B-B51B-1287-8FCCA0331E9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479916" y="6038249"/>
            <a:ext cx="2387949" cy="705531"/>
          </a:xfrm>
          <a:prstGeom prst="rect">
            <a:avLst/>
          </a:prstGeom>
        </p:spPr>
      </p:pic>
      <p:pic>
        <p:nvPicPr>
          <p:cNvPr id="78" name="Immagine 77">
            <a:extLst>
              <a:ext uri="{FF2B5EF4-FFF2-40B4-BE49-F238E27FC236}">
                <a16:creationId xmlns:a16="http://schemas.microsoft.com/office/drawing/2014/main" id="{1F55AF26-FE4A-C045-5501-0B0005452E0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62651" y="6200148"/>
            <a:ext cx="1429459" cy="381731"/>
          </a:xfrm>
          <a:prstGeom prst="rect">
            <a:avLst/>
          </a:prstGeom>
        </p:spPr>
      </p:pic>
      <p:pic>
        <p:nvPicPr>
          <p:cNvPr id="80" name="Immagine 79">
            <a:extLst>
              <a:ext uri="{FF2B5EF4-FFF2-40B4-BE49-F238E27FC236}">
                <a16:creationId xmlns:a16="http://schemas.microsoft.com/office/drawing/2014/main" id="{36B6586D-DD5E-2C95-FBC5-663B1C6BBFE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67865" y="5260359"/>
            <a:ext cx="49530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34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09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M/M/c performance models – 2/2</a:t>
            </a:r>
            <a:endParaRPr lang="en-US" sz="3600" b="0" i="1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B19AFCA-32C3-ADC4-73B7-14688D87F3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80121" y="2375888"/>
            <a:ext cx="4275138" cy="3560763"/>
          </a:xfrm>
        </p:spPr>
        <p:txBody>
          <a:bodyPr/>
          <a:lstStyle/>
          <a:p>
            <a:r>
              <a:rPr lang="en-US" dirty="0"/>
              <a:t>M/M/c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M/M/∞</a:t>
            </a:r>
          </a:p>
        </p:txBody>
      </p:sp>
      <p:pic>
        <p:nvPicPr>
          <p:cNvPr id="5" name="Immagine 4" descr="Immagine che contiene schermata, Carattere&#10;&#10;Descrizione generata automaticamente">
            <a:extLst>
              <a:ext uri="{FF2B5EF4-FFF2-40B4-BE49-F238E27FC236}">
                <a16:creationId xmlns:a16="http://schemas.microsoft.com/office/drawing/2014/main" id="{3C6F2299-3012-6CB1-6BF0-BF82C54D4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508" y="2189450"/>
            <a:ext cx="2139024" cy="668445"/>
          </a:xfrm>
          <a:prstGeom prst="rect">
            <a:avLst/>
          </a:prstGeom>
        </p:spPr>
      </p:pic>
      <p:pic>
        <p:nvPicPr>
          <p:cNvPr id="7" name="Immagine 6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67957D40-0C85-D91D-6712-4B3B1AEC40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259" y="1927642"/>
            <a:ext cx="3732150" cy="1192060"/>
          </a:xfrm>
          <a:prstGeom prst="rect">
            <a:avLst/>
          </a:prstGeom>
        </p:spPr>
      </p:pic>
      <p:pic>
        <p:nvPicPr>
          <p:cNvPr id="10" name="Immagine 9" descr="Immagine che contiene schermata, Carattere, nero&#10;&#10;Descrizione generata automaticamente">
            <a:extLst>
              <a:ext uri="{FF2B5EF4-FFF2-40B4-BE49-F238E27FC236}">
                <a16:creationId xmlns:a16="http://schemas.microsoft.com/office/drawing/2014/main" id="{721292A5-A170-4538-A72A-82EDE1FD62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5901" y="1781241"/>
            <a:ext cx="2762906" cy="1381453"/>
          </a:xfrm>
          <a:prstGeom prst="rect">
            <a:avLst/>
          </a:prstGeom>
        </p:spPr>
      </p:pic>
      <p:pic>
        <p:nvPicPr>
          <p:cNvPr id="12" name="Immagine 11" descr="Immagine che contiene nero, schermata&#10;&#10;Descrizione generata automaticamente">
            <a:extLst>
              <a:ext uri="{FF2B5EF4-FFF2-40B4-BE49-F238E27FC236}">
                <a16:creationId xmlns:a16="http://schemas.microsoft.com/office/drawing/2014/main" id="{0C0A5F7F-5AC9-D13A-1221-8E823C6CEA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7198" y="3241563"/>
            <a:ext cx="4275139" cy="1286613"/>
          </a:xfrm>
          <a:prstGeom prst="rect">
            <a:avLst/>
          </a:prstGeom>
        </p:spPr>
      </p:pic>
      <p:pic>
        <p:nvPicPr>
          <p:cNvPr id="14" name="Immagine 1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0A74DB59-D4FE-D6E3-9668-83461F9A5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5833" y="3162694"/>
            <a:ext cx="4912974" cy="1378802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C120370C-0A7C-70B9-88D5-394BF6752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3301" y="5897934"/>
            <a:ext cx="838200" cy="466725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3F92107-BF73-D3A4-95A0-EF3C11CCF7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0708" y="5949329"/>
            <a:ext cx="1885950" cy="333375"/>
          </a:xfrm>
          <a:prstGeom prst="rect">
            <a:avLst/>
          </a:prstGeom>
        </p:spPr>
      </p:pic>
      <p:pic>
        <p:nvPicPr>
          <p:cNvPr id="20" name="Immagine 19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69E75893-0D16-6A2D-5767-22DA6E5F43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5159" y="4800997"/>
            <a:ext cx="1944880" cy="83191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95E216D5-3E91-ED3B-16C2-36F4529CD6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2832" y="5040417"/>
            <a:ext cx="798184" cy="416444"/>
          </a:xfrm>
          <a:prstGeom prst="rect">
            <a:avLst/>
          </a:prstGeom>
        </p:spPr>
      </p:pic>
      <p:pic>
        <p:nvPicPr>
          <p:cNvPr id="24" name="Immagine 23" descr="Immagine che contiene testo, nero, schizzo, design&#10;&#10;Descrizione generata automaticamente">
            <a:extLst>
              <a:ext uri="{FF2B5EF4-FFF2-40B4-BE49-F238E27FC236}">
                <a16:creationId xmlns:a16="http://schemas.microsoft.com/office/drawing/2014/main" id="{6DB63204-BC48-2987-E3BF-EC6492C63DF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30317" y="4719248"/>
            <a:ext cx="659370" cy="670938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B0418933-622E-8F6D-1199-DEA6300ABB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6782" y="4930358"/>
            <a:ext cx="901513" cy="563445"/>
          </a:xfrm>
          <a:prstGeom prst="rect">
            <a:avLst/>
          </a:prstGeom>
        </p:spPr>
      </p:pic>
      <p:pic>
        <p:nvPicPr>
          <p:cNvPr id="30" name="Immagine 29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AD519803-227F-D248-A2DB-11C1AB5138E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70689" y="4719248"/>
            <a:ext cx="1425247" cy="99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6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kern="1200" dirty="0">
                <a:effectLst/>
                <a:latin typeface="+mj-lt"/>
                <a:ea typeface="+mn-ea"/>
                <a:cs typeface="+mn-cs"/>
              </a:rPr>
              <a:t>This presentation introduces the mathematical/statistical formulas used in the assignments given during the lectures to measure the performance indices and workload characterizations that describe the systems examined.</a:t>
            </a:r>
            <a:br>
              <a:rPr lang="en-GB" sz="2000" kern="1200" dirty="0">
                <a:effectLst/>
                <a:latin typeface="+mj-lt"/>
                <a:ea typeface="+mn-ea"/>
                <a:cs typeface="+mn-cs"/>
              </a:rPr>
            </a:br>
            <a:r>
              <a:rPr lang="en-GB" sz="2000" kern="1200" dirty="0">
                <a:effectLst/>
                <a:latin typeface="+mj-lt"/>
                <a:ea typeface="+mn-ea"/>
                <a:cs typeface="+mn-cs"/>
              </a:rPr>
              <a:t>Moreover there is the display of graphs and diagrams.  </a:t>
            </a:r>
          </a:p>
          <a:p>
            <a:pPr marL="0" indent="0">
              <a:buNone/>
            </a:pPr>
            <a:r>
              <a:rPr lang="en-GB" sz="2000" kern="1200" dirty="0">
                <a:effectLst/>
                <a:latin typeface="+mj-lt"/>
                <a:ea typeface="+mn-ea"/>
                <a:cs typeface="+mn-cs"/>
              </a:rPr>
              <a:t>This is a starting point for discussing the codes developed and the topics covered during the course.</a:t>
            </a: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10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M/M/1/K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M/M/c/K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M/M/c/K performance models</a:t>
            </a:r>
            <a:endParaRPr lang="en-US" sz="3600" b="0" i="1" dirty="0"/>
          </a:p>
        </p:txBody>
      </p:sp>
      <p:pic>
        <p:nvPicPr>
          <p:cNvPr id="3" name="Immagine 2" descr="Immagine che contiene schermata, design&#10;&#10;Descrizione generata automaticamente">
            <a:extLst>
              <a:ext uri="{FF2B5EF4-FFF2-40B4-BE49-F238E27FC236}">
                <a16:creationId xmlns:a16="http://schemas.microsoft.com/office/drawing/2014/main" id="{0D90F22C-C70D-D57C-5005-92B4C9565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430" y="2050033"/>
            <a:ext cx="763413" cy="73069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A434151-3C1D-1223-CBD8-D6C6D6A93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164" y="2271842"/>
            <a:ext cx="534389" cy="316271"/>
          </a:xfrm>
          <a:prstGeom prst="rect">
            <a:avLst/>
          </a:prstGeom>
        </p:spPr>
      </p:pic>
      <p:pic>
        <p:nvPicPr>
          <p:cNvPr id="10" name="Immagine 9" descr="Immagine che contiene schermata, notte, luce&#10;&#10;Descrizione generata automaticamente">
            <a:extLst>
              <a:ext uri="{FF2B5EF4-FFF2-40B4-BE49-F238E27FC236}">
                <a16:creationId xmlns:a16="http://schemas.microsoft.com/office/drawing/2014/main" id="{2E64573F-714D-FDB1-02EC-6AFE46DD5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1433" y="2002451"/>
            <a:ext cx="1101496" cy="763413"/>
          </a:xfrm>
          <a:prstGeom prst="rect">
            <a:avLst/>
          </a:prstGeom>
        </p:spPr>
      </p:pic>
      <p:pic>
        <p:nvPicPr>
          <p:cNvPr id="14" name="Immagine 13" descr="Immagine che contiene schermata, Carattere, testo, linea&#10;&#10;Descrizione generata automaticamente">
            <a:extLst>
              <a:ext uri="{FF2B5EF4-FFF2-40B4-BE49-F238E27FC236}">
                <a16:creationId xmlns:a16="http://schemas.microsoft.com/office/drawing/2014/main" id="{F93E0501-71D7-BB4D-E77C-30CFAC5E5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7753" y="1885078"/>
            <a:ext cx="1472296" cy="959719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030513A2-BD1E-D102-6A0A-CAE9B5FA0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2250" y="2224528"/>
            <a:ext cx="1908530" cy="381706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DFEFFE3C-DD2C-9466-39A3-B924E119FE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4661" y="3086877"/>
            <a:ext cx="1472296" cy="52910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2FA7251-199F-F8C5-2DD9-2BCF821E14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2405" y="3153191"/>
            <a:ext cx="240175" cy="365981"/>
          </a:xfrm>
          <a:prstGeom prst="rect">
            <a:avLst/>
          </a:prstGeom>
        </p:spPr>
      </p:pic>
      <p:pic>
        <p:nvPicPr>
          <p:cNvPr id="26" name="Immagine 25" descr="Immagine che contiene schermata, orologio, linea, Orologio digitale&#10;&#10;Descrizione generata automaticamente">
            <a:extLst>
              <a:ext uri="{FF2B5EF4-FFF2-40B4-BE49-F238E27FC236}">
                <a16:creationId xmlns:a16="http://schemas.microsoft.com/office/drawing/2014/main" id="{6DAFD6DA-9A06-5CFF-F419-800FDC9971C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2580" y="2964707"/>
            <a:ext cx="2667000" cy="742950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2DFF50EC-F8DD-025D-D62D-BE8105A0C8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99670" y="3138172"/>
            <a:ext cx="1400175" cy="381000"/>
          </a:xfrm>
          <a:prstGeom prst="rect">
            <a:avLst/>
          </a:prstGeom>
        </p:spPr>
      </p:pic>
      <p:pic>
        <p:nvPicPr>
          <p:cNvPr id="34" name="Immagine 33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28688552-D52F-40B3-1415-96799BB7F56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0399" y="4037881"/>
            <a:ext cx="1773966" cy="771290"/>
          </a:xfrm>
          <a:prstGeom prst="rect">
            <a:avLst/>
          </a:prstGeom>
        </p:spPr>
      </p:pic>
      <p:pic>
        <p:nvPicPr>
          <p:cNvPr id="38" name="Immagine 37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147C5EE6-1409-AC78-9F7A-A88C4FAB2B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48406" y="3834355"/>
            <a:ext cx="4055396" cy="1175477"/>
          </a:xfrm>
          <a:prstGeom prst="rect">
            <a:avLst/>
          </a:prstGeom>
        </p:spPr>
      </p:pic>
      <p:pic>
        <p:nvPicPr>
          <p:cNvPr id="41" name="Immagine 40" descr="Immagine che contiene Carattere, testo, schermata, nero&#10;&#10;Descrizione generata automaticamente">
            <a:extLst>
              <a:ext uri="{FF2B5EF4-FFF2-40B4-BE49-F238E27FC236}">
                <a16:creationId xmlns:a16="http://schemas.microsoft.com/office/drawing/2014/main" id="{6F83EA89-B4A0-D802-23AB-74717D2C66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60659" y="3777256"/>
            <a:ext cx="3076291" cy="1289676"/>
          </a:xfrm>
          <a:prstGeom prst="rect">
            <a:avLst/>
          </a:prstGeom>
        </p:spPr>
      </p:pic>
      <p:pic>
        <p:nvPicPr>
          <p:cNvPr id="43" name="Immagine 42" descr="Immagine che contiene schermata, nero, oscurità&#10;&#10;Descrizione generata automaticamente">
            <a:extLst>
              <a:ext uri="{FF2B5EF4-FFF2-40B4-BE49-F238E27FC236}">
                <a16:creationId xmlns:a16="http://schemas.microsoft.com/office/drawing/2014/main" id="{DBD62AB4-E9E7-C469-090B-5AB01BEE7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12426" y="5057128"/>
            <a:ext cx="1629912" cy="955466"/>
          </a:xfrm>
          <a:prstGeom prst="rect">
            <a:avLst/>
          </a:prstGeom>
        </p:spPr>
      </p:pic>
      <p:pic>
        <p:nvPicPr>
          <p:cNvPr id="45" name="Immagine 44" descr="Immagine che contiene schermata, Carattere&#10;&#10;Descrizione generata automaticamente">
            <a:extLst>
              <a:ext uri="{FF2B5EF4-FFF2-40B4-BE49-F238E27FC236}">
                <a16:creationId xmlns:a16="http://schemas.microsoft.com/office/drawing/2014/main" id="{F725EAFC-1F65-CE25-4D4F-B7346F4FA60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5202" y="5064103"/>
            <a:ext cx="2916406" cy="941517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1408A939-5D2C-D2E6-650C-299F1871190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23803" y="6278132"/>
            <a:ext cx="1419225" cy="371475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5780B190-2CAB-ACB0-6E5D-2F9FCC37551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04603" y="5382224"/>
            <a:ext cx="632354" cy="305274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B1833E78-7FC9-4B56-D976-8E0EEAB279E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37360" y="6378153"/>
            <a:ext cx="1257473" cy="2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870734"/>
            <a:ext cx="5130587" cy="3560763"/>
          </a:xfrm>
        </p:spPr>
        <p:txBody>
          <a:bodyPr/>
          <a:lstStyle/>
          <a:p>
            <a:r>
              <a:rPr lang="en-US" dirty="0"/>
              <a:t>M/G/1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G/G/c</a:t>
            </a:r>
          </a:p>
          <a:p>
            <a:pPr lvl="1"/>
            <a:r>
              <a:rPr lang="en-US" dirty="0"/>
              <a:t>Hyper-Exponential </a:t>
            </a:r>
            <a:br>
              <a:rPr lang="en-US" dirty="0"/>
            </a:br>
            <a:r>
              <a:rPr lang="en-US" dirty="0"/>
              <a:t>parameters</a:t>
            </a:r>
          </a:p>
          <a:p>
            <a:pPr lvl="1"/>
            <a:r>
              <a:rPr lang="en-US" dirty="0"/>
              <a:t>Standard Deviation and</a:t>
            </a:r>
            <a:br>
              <a:rPr lang="en-US" dirty="0"/>
            </a:br>
            <a:r>
              <a:rPr lang="en-US" dirty="0"/>
              <a:t>Coefficient of Variation for Arrivals</a:t>
            </a:r>
          </a:p>
          <a:p>
            <a:pPr lvl="1"/>
            <a:r>
              <a:rPr lang="en-US" dirty="0"/>
              <a:t>Average Number of jobs and </a:t>
            </a:r>
            <a:br>
              <a:rPr lang="en-US" dirty="0"/>
            </a:br>
            <a:r>
              <a:rPr lang="en-US" dirty="0"/>
              <a:t>Approximate Average Response time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G/G/c performance models</a:t>
            </a:r>
            <a:endParaRPr lang="en-US" sz="3600" b="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C5B8C4-2FF6-E6AB-B72F-E9DDFA514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8549" y="2905969"/>
            <a:ext cx="581025" cy="381000"/>
          </a:xfrm>
          <a:prstGeom prst="rect">
            <a:avLst/>
          </a:prstGeom>
        </p:spPr>
      </p:pic>
      <p:pic>
        <p:nvPicPr>
          <p:cNvPr id="6" name="Immagine 5" descr="Immagine che contiene nero, oscurità, spazio, schermata&#10;&#10;Descrizione generata automaticamente">
            <a:extLst>
              <a:ext uri="{FF2B5EF4-FFF2-40B4-BE49-F238E27FC236}">
                <a16:creationId xmlns:a16="http://schemas.microsoft.com/office/drawing/2014/main" id="{E21132CE-9070-8BEC-1007-405739FED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9574" y="2696419"/>
            <a:ext cx="1838325" cy="8001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C1944386-F14F-98C0-2FF6-0FFF905A2F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649" y="2949825"/>
            <a:ext cx="495300" cy="304800"/>
          </a:xfrm>
          <a:prstGeom prst="rect">
            <a:avLst/>
          </a:prstGeom>
        </p:spPr>
      </p:pic>
      <p:pic>
        <p:nvPicPr>
          <p:cNvPr id="12" name="Immagine 11" descr="Immagine che contiene schermata, nero, Rettangolo, oscurità&#10;&#10;Descrizione generata automaticamente">
            <a:extLst>
              <a:ext uri="{FF2B5EF4-FFF2-40B4-BE49-F238E27FC236}">
                <a16:creationId xmlns:a16="http://schemas.microsoft.com/office/drawing/2014/main" id="{9C2C10A2-AD49-E7DB-1431-8DC32D5B6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685" y="2669865"/>
            <a:ext cx="2409825" cy="96202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76C99E9-FFEC-4F06-5AAD-84042F7EE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2596" y="1969254"/>
            <a:ext cx="932871" cy="537773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7926A076-20D2-BA74-6D45-A6877FC06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9329" y="2072417"/>
            <a:ext cx="1543363" cy="28295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3B68691-A8C1-5644-4DDD-58EC5B9434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50510" y="2097598"/>
            <a:ext cx="754116" cy="286044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E11FA84-5DEF-DBFD-006C-AF235C066B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2392" y="2829488"/>
            <a:ext cx="1977411" cy="51065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CBDC011F-DAA0-BDDE-10C3-BF60872170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92444" y="2041484"/>
            <a:ext cx="1990725" cy="381000"/>
          </a:xfrm>
          <a:prstGeom prst="rect">
            <a:avLst/>
          </a:prstGeom>
        </p:spPr>
      </p:pic>
      <p:pic>
        <p:nvPicPr>
          <p:cNvPr id="5" name="Immagine 4" descr="Immagine che contiene oscurità, nero&#10;&#10;Descrizione generata automaticamente">
            <a:extLst>
              <a:ext uri="{FF2B5EF4-FFF2-40B4-BE49-F238E27FC236}">
                <a16:creationId xmlns:a16="http://schemas.microsoft.com/office/drawing/2014/main" id="{F4A788F8-602B-66A7-9091-2FC52FF235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8211" y="4024402"/>
            <a:ext cx="2744468" cy="717379"/>
          </a:xfrm>
          <a:prstGeom prst="rect">
            <a:avLst/>
          </a:prstGeom>
        </p:spPr>
      </p:pic>
      <p:pic>
        <p:nvPicPr>
          <p:cNvPr id="11" name="Immagine 10" descr="Immagine che contiene nero, schermata, oscurità&#10;&#10;Descrizione generata automaticamente">
            <a:extLst>
              <a:ext uri="{FF2B5EF4-FFF2-40B4-BE49-F238E27FC236}">
                <a16:creationId xmlns:a16="http://schemas.microsoft.com/office/drawing/2014/main" id="{3872F2EC-57B9-161F-ABEF-4CAF9F25934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98645" y="4078797"/>
            <a:ext cx="2332355" cy="64826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777C9C3-B39E-E725-F185-272C5D2D805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99858" y="4278758"/>
            <a:ext cx="398787" cy="237117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78EABD8B-874C-85ED-CCD9-EC88F35B6C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04073" y="4291373"/>
            <a:ext cx="513245" cy="213045"/>
          </a:xfrm>
          <a:prstGeom prst="rect">
            <a:avLst/>
          </a:prstGeom>
        </p:spPr>
      </p:pic>
      <p:pic>
        <p:nvPicPr>
          <p:cNvPr id="23" name="Immagine 2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CCE8BF7-8E64-A5E0-C793-636DA2BBA2E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1097899" y="4142850"/>
            <a:ext cx="671789" cy="508931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A11FF352-77A8-51E9-3D17-00C0081BFB5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15456" y="4853870"/>
            <a:ext cx="2655655" cy="411578"/>
          </a:xfrm>
          <a:prstGeom prst="rect">
            <a:avLst/>
          </a:prstGeom>
        </p:spPr>
      </p:pic>
      <p:pic>
        <p:nvPicPr>
          <p:cNvPr id="28" name="Immagine 27">
            <a:extLst>
              <a:ext uri="{FF2B5EF4-FFF2-40B4-BE49-F238E27FC236}">
                <a16:creationId xmlns:a16="http://schemas.microsoft.com/office/drawing/2014/main" id="{C5C43410-6021-9BE8-C674-E2AA2E95A97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813424" y="4819804"/>
            <a:ext cx="847011" cy="52938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00907B57-67B6-F0E2-2E70-49B7E45136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4783" y="5579946"/>
            <a:ext cx="2116999" cy="297123"/>
          </a:xfrm>
          <a:prstGeom prst="rect">
            <a:avLst/>
          </a:prstGeom>
        </p:spPr>
      </p:pic>
      <p:pic>
        <p:nvPicPr>
          <p:cNvPr id="32" name="Immagine 31" descr="Immagine che contiene oscurità, nero, schermata&#10;&#10;Descrizione generata automaticamente">
            <a:extLst>
              <a:ext uri="{FF2B5EF4-FFF2-40B4-BE49-F238E27FC236}">
                <a16:creationId xmlns:a16="http://schemas.microsoft.com/office/drawing/2014/main" id="{AD578DD1-2DA4-DB9B-3474-00ADB1D1A8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89116" y="5877069"/>
            <a:ext cx="3178694" cy="7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879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764169"/>
            <a:ext cx="5130587" cy="3560763"/>
          </a:xfrm>
        </p:spPr>
        <p:txBody>
          <a:bodyPr/>
          <a:lstStyle/>
          <a:p>
            <a:r>
              <a:rPr lang="en-US" dirty="0"/>
              <a:t>Arrival rates</a:t>
            </a:r>
          </a:p>
          <a:p>
            <a:r>
              <a:rPr lang="en-US" dirty="0"/>
              <a:t>Visits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Service Demands and Utilization</a:t>
            </a:r>
          </a:p>
          <a:p>
            <a:r>
              <a:rPr lang="en-US" dirty="0"/>
              <a:t>Response times and Number of jobs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Delay stations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Open models</a:t>
            </a:r>
            <a:endParaRPr lang="en-US" sz="3600" b="0" i="1" dirty="0"/>
          </a:p>
        </p:txBody>
      </p:sp>
      <p:pic>
        <p:nvPicPr>
          <p:cNvPr id="10" name="Immagine 9" descr="Immagine che contiene nero, oscurità, Elementi grafici, schermata&#10;&#10;Descrizione generata automaticamente">
            <a:extLst>
              <a:ext uri="{FF2B5EF4-FFF2-40B4-BE49-F238E27FC236}">
                <a16:creationId xmlns:a16="http://schemas.microsoft.com/office/drawing/2014/main" id="{D3E683C3-81B6-2B8D-F36D-3B501B4BF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87" y="3632201"/>
            <a:ext cx="1647846" cy="440514"/>
          </a:xfrm>
          <a:prstGeom prst="rect">
            <a:avLst/>
          </a:prstGeom>
        </p:spPr>
      </p:pic>
      <p:pic>
        <p:nvPicPr>
          <p:cNvPr id="12" name="Immagine 11" descr="Immagine che contiene oscurità, schermata, nero&#10;&#10;Descrizione generata automaticamente">
            <a:extLst>
              <a:ext uri="{FF2B5EF4-FFF2-40B4-BE49-F238E27FC236}">
                <a16:creationId xmlns:a16="http://schemas.microsoft.com/office/drawing/2014/main" id="{5E87E7CF-211A-ACF6-800B-51FBEE499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8282" y="1611444"/>
            <a:ext cx="2066925" cy="832718"/>
          </a:xfrm>
          <a:prstGeom prst="rect">
            <a:avLst/>
          </a:prstGeom>
        </p:spPr>
      </p:pic>
      <p:pic>
        <p:nvPicPr>
          <p:cNvPr id="14" name="Immagine 1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FE478B-1A0F-65AC-EA13-CDE570BEE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7166" y="1719527"/>
            <a:ext cx="1292386" cy="616551"/>
          </a:xfrm>
          <a:prstGeom prst="rect">
            <a:avLst/>
          </a:prstGeom>
        </p:spPr>
      </p:pic>
      <p:pic>
        <p:nvPicPr>
          <p:cNvPr id="16" name="Immagine 15" descr="Immagine che contiene oscurità, nero, schermata, luce&#10;&#10;Descrizione generata automaticamente">
            <a:extLst>
              <a:ext uri="{FF2B5EF4-FFF2-40B4-BE49-F238E27FC236}">
                <a16:creationId xmlns:a16="http://schemas.microsoft.com/office/drawing/2014/main" id="{7263C931-E91E-B406-5649-FE7D754D0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7487" y="1604335"/>
            <a:ext cx="1026176" cy="832718"/>
          </a:xfrm>
          <a:prstGeom prst="rect">
            <a:avLst/>
          </a:prstGeom>
        </p:spPr>
      </p:pic>
      <p:pic>
        <p:nvPicPr>
          <p:cNvPr id="18" name="Immagine 17" descr="Immagine che contiene oscurità, nero, schermata&#10;&#10;Descrizione generata automaticamente">
            <a:extLst>
              <a:ext uri="{FF2B5EF4-FFF2-40B4-BE49-F238E27FC236}">
                <a16:creationId xmlns:a16="http://schemas.microsoft.com/office/drawing/2014/main" id="{5D45FE5A-DAB8-2915-FCC9-E6D4E826D0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6673" y="2396005"/>
            <a:ext cx="2524125" cy="119062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9952880-E8EC-AB12-8547-5E736B123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744" y="2520494"/>
            <a:ext cx="4831567" cy="470098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21D9AD2D-D5A8-E635-4AC1-A05389235D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8878" y="3099849"/>
            <a:ext cx="1516103" cy="33078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5D3A2B11-D64F-2CBF-44CB-2A271C8344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96504" y="3072258"/>
            <a:ext cx="2118823" cy="429623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7F0836E-2206-082A-853E-5365128E5B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00798" y="5966541"/>
            <a:ext cx="1289309" cy="440514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A8446B59-03C6-5F67-42D8-C01111B293F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8207" y="6015062"/>
            <a:ext cx="1247966" cy="330786"/>
          </a:xfrm>
          <a:prstGeom prst="rect">
            <a:avLst/>
          </a:prstGeom>
        </p:spPr>
      </p:pic>
      <p:pic>
        <p:nvPicPr>
          <p:cNvPr id="47" name="Immagine 46">
            <a:extLst>
              <a:ext uri="{FF2B5EF4-FFF2-40B4-BE49-F238E27FC236}">
                <a16:creationId xmlns:a16="http://schemas.microsoft.com/office/drawing/2014/main" id="{5BA01EF4-3AE9-6C23-02DD-0BF036640E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17817" y="3745555"/>
            <a:ext cx="1507805" cy="296176"/>
          </a:xfrm>
          <a:prstGeom prst="rect">
            <a:avLst/>
          </a:prstGeom>
        </p:spPr>
      </p:pic>
      <p:pic>
        <p:nvPicPr>
          <p:cNvPr id="49" name="Immagine 48">
            <a:extLst>
              <a:ext uri="{FF2B5EF4-FFF2-40B4-BE49-F238E27FC236}">
                <a16:creationId xmlns:a16="http://schemas.microsoft.com/office/drawing/2014/main" id="{487326FE-7152-707D-6DA3-A679AB457E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2077" y="4189276"/>
            <a:ext cx="1647846" cy="621111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0DB8CA5F-5E48-72CE-E762-735885C6422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7776" y="4185468"/>
            <a:ext cx="1647846" cy="621111"/>
          </a:xfrm>
          <a:prstGeom prst="rect">
            <a:avLst/>
          </a:prstGeom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5F67A36B-BFC1-AE0C-6550-15551508D73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425622" y="1799202"/>
            <a:ext cx="1495425" cy="457200"/>
          </a:xfrm>
          <a:prstGeom prst="rect">
            <a:avLst/>
          </a:prstGeom>
        </p:spPr>
      </p:pic>
      <p:pic>
        <p:nvPicPr>
          <p:cNvPr id="55" name="Immagine 54" descr="Immagine che contiene oscurità, schermata, nero, luce&#10;&#10;Descrizione generata automaticamente">
            <a:extLst>
              <a:ext uri="{FF2B5EF4-FFF2-40B4-BE49-F238E27FC236}">
                <a16:creationId xmlns:a16="http://schemas.microsoft.com/office/drawing/2014/main" id="{6C22711D-FEAF-6512-625D-6A4FC00C15A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76299" y="4908142"/>
            <a:ext cx="1239401" cy="934318"/>
          </a:xfrm>
          <a:prstGeom prst="rect">
            <a:avLst/>
          </a:prstGeom>
        </p:spPr>
      </p:pic>
      <p:pic>
        <p:nvPicPr>
          <p:cNvPr id="57" name="Immagine 56" descr="Immagine che contiene oscurità, schermata, nero&#10;&#10;Descrizione generata automaticamente">
            <a:extLst>
              <a:ext uri="{FF2B5EF4-FFF2-40B4-BE49-F238E27FC236}">
                <a16:creationId xmlns:a16="http://schemas.microsoft.com/office/drawing/2014/main" id="{A7170EF1-FC12-BA23-5052-461CF86FB2C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62905" y="4857773"/>
            <a:ext cx="1217627" cy="93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48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2371691"/>
            <a:ext cx="5130587" cy="3560763"/>
          </a:xfrm>
        </p:spPr>
        <p:txBody>
          <a:bodyPr/>
          <a:lstStyle/>
          <a:p>
            <a:r>
              <a:rPr lang="en-US" dirty="0"/>
              <a:t>Visits</a:t>
            </a:r>
          </a:p>
          <a:p>
            <a:endParaRPr lang="en-US" dirty="0"/>
          </a:p>
          <a:p>
            <a:r>
              <a:rPr lang="en-US" dirty="0"/>
              <a:t>Measures</a:t>
            </a:r>
          </a:p>
          <a:p>
            <a:r>
              <a:rPr lang="en-US" dirty="0"/>
              <a:t>MVA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Closed models</a:t>
            </a:r>
            <a:endParaRPr lang="en-US" sz="3600" b="0" i="1" dirty="0"/>
          </a:p>
        </p:txBody>
      </p:sp>
      <p:pic>
        <p:nvPicPr>
          <p:cNvPr id="3" name="Immagine 2" descr="Immagine che contiene calligrafia, testo, nero, lavagna&#10;&#10;Descrizione generata automaticamente">
            <a:extLst>
              <a:ext uri="{FF2B5EF4-FFF2-40B4-BE49-F238E27FC236}">
                <a16:creationId xmlns:a16="http://schemas.microsoft.com/office/drawing/2014/main" id="{F75D3736-ECBD-A899-2064-55855E3828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0256" y="2014594"/>
            <a:ext cx="3587492" cy="137427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CED0859-CC55-4EAE-B410-1C54399B6D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286" y="1964947"/>
            <a:ext cx="5911084" cy="72065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1CCDB53-5FCB-FF70-A650-3077C0F1C0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7377" y="2867299"/>
            <a:ext cx="2122901" cy="35913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0254243-C04C-83E9-D8ED-3AE1EC383B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7193" y="3778136"/>
            <a:ext cx="1479829" cy="333687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CCDFD97-B77D-7819-C54B-7B7E05D92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8587" y="3774227"/>
            <a:ext cx="1523354" cy="333687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5AF4BE1A-FC41-CD25-4C64-186AF012CB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741" y="3767272"/>
            <a:ext cx="1175594" cy="329740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0E6BA6E6-CB6C-3028-2BFE-99F8DD66AA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9779" y="4283191"/>
            <a:ext cx="878107" cy="371507"/>
          </a:xfrm>
          <a:prstGeom prst="rect">
            <a:avLst/>
          </a:prstGeom>
        </p:spPr>
      </p:pic>
      <p:pic>
        <p:nvPicPr>
          <p:cNvPr id="24" name="Immagine 23" descr="Immagine che contiene oscurità, nero, schermata&#10;&#10;Descrizione generata automaticamente">
            <a:extLst>
              <a:ext uri="{FF2B5EF4-FFF2-40B4-BE49-F238E27FC236}">
                <a16:creationId xmlns:a16="http://schemas.microsoft.com/office/drawing/2014/main" id="{347E020E-1E33-143A-FA96-B4D9231878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831" y="4266678"/>
            <a:ext cx="3031158" cy="422167"/>
          </a:xfrm>
          <a:prstGeom prst="rect">
            <a:avLst/>
          </a:prstGeom>
        </p:spPr>
      </p:pic>
      <p:pic>
        <p:nvPicPr>
          <p:cNvPr id="26" name="Immagine 25" descr="Immagine che contiene oscurità, Elementi grafici, nero&#10;&#10;Descrizione generata automaticamente">
            <a:extLst>
              <a:ext uri="{FF2B5EF4-FFF2-40B4-BE49-F238E27FC236}">
                <a16:creationId xmlns:a16="http://schemas.microsoft.com/office/drawing/2014/main" id="{F18AC571-B624-A6B6-2C5C-772E87B345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22005" y="5455000"/>
            <a:ext cx="2362200" cy="828675"/>
          </a:xfrm>
          <a:prstGeom prst="rect">
            <a:avLst/>
          </a:prstGeom>
        </p:spPr>
      </p:pic>
      <p:pic>
        <p:nvPicPr>
          <p:cNvPr id="30" name="Immagine 29" descr="Immagine che contiene oscurità, nero, schermata&#10;&#10;Descrizione generata automaticamente">
            <a:extLst>
              <a:ext uri="{FF2B5EF4-FFF2-40B4-BE49-F238E27FC236}">
                <a16:creationId xmlns:a16="http://schemas.microsoft.com/office/drawing/2014/main" id="{5FD0F128-6001-4008-B931-8FE21946476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08587" y="4750345"/>
            <a:ext cx="2362201" cy="892387"/>
          </a:xfrm>
          <a:prstGeom prst="rect">
            <a:avLst/>
          </a:prstGeom>
        </p:spPr>
      </p:pic>
      <p:pic>
        <p:nvPicPr>
          <p:cNvPr id="34" name="Immagine 33" descr="Immagine che contiene oscurità, nero, schermata&#10;&#10;Descrizione generata automaticamente">
            <a:extLst>
              <a:ext uri="{FF2B5EF4-FFF2-40B4-BE49-F238E27FC236}">
                <a16:creationId xmlns:a16="http://schemas.microsoft.com/office/drawing/2014/main" id="{DD27CAE6-12BA-BB50-CEA0-8D984066D7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55133" y="4885074"/>
            <a:ext cx="3008153" cy="489699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62F3F327-EBC2-5576-5C5B-1246BA357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6524" y="4294426"/>
            <a:ext cx="1355327" cy="361982"/>
          </a:xfrm>
          <a:prstGeom prst="rect">
            <a:avLst/>
          </a:prstGeom>
        </p:spPr>
      </p:pic>
      <p:pic>
        <p:nvPicPr>
          <p:cNvPr id="41" name="Immagine 40" descr="Immagine che contiene Carattere, Elementi grafici, testo, design&#10;&#10;Descrizione generata automaticamente">
            <a:extLst>
              <a:ext uri="{FF2B5EF4-FFF2-40B4-BE49-F238E27FC236}">
                <a16:creationId xmlns:a16="http://schemas.microsoft.com/office/drawing/2014/main" id="{E45D6636-36F3-7B97-FC28-59E4434D513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46184" y="4260360"/>
            <a:ext cx="768034" cy="457369"/>
          </a:xfrm>
          <a:prstGeom prst="rect">
            <a:avLst/>
          </a:prstGeom>
        </p:spPr>
      </p:pic>
      <p:pic>
        <p:nvPicPr>
          <p:cNvPr id="43" name="Immagine 42">
            <a:extLst>
              <a:ext uri="{FF2B5EF4-FFF2-40B4-BE49-F238E27FC236}">
                <a16:creationId xmlns:a16="http://schemas.microsoft.com/office/drawing/2014/main" id="{0940734C-B9F0-8ECF-D68D-4A3DB57FA8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80772" y="4337170"/>
            <a:ext cx="655849" cy="362443"/>
          </a:xfrm>
          <a:prstGeom prst="rect">
            <a:avLst/>
          </a:prstGeom>
        </p:spPr>
      </p:pic>
      <p:pic>
        <p:nvPicPr>
          <p:cNvPr id="45" name="Immagine 44" descr="Immagine che contiene oscurità, nero, notte, luce&#10;&#10;Descrizione generata automaticamente">
            <a:extLst>
              <a:ext uri="{FF2B5EF4-FFF2-40B4-BE49-F238E27FC236}">
                <a16:creationId xmlns:a16="http://schemas.microsoft.com/office/drawing/2014/main" id="{D3989EA0-1506-967B-1E02-3340B356CCA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40370" y="3650431"/>
            <a:ext cx="489831" cy="449012"/>
          </a:xfrm>
          <a:prstGeom prst="rect">
            <a:avLst/>
          </a:prstGeom>
        </p:spPr>
      </p:pic>
      <p:pic>
        <p:nvPicPr>
          <p:cNvPr id="49" name="Immagine 48" descr="Immagine che contiene oscurità, nero, schermata, Elementi grafici&#10;&#10;Descrizione generata automaticamente">
            <a:extLst>
              <a:ext uri="{FF2B5EF4-FFF2-40B4-BE49-F238E27FC236}">
                <a16:creationId xmlns:a16="http://schemas.microsoft.com/office/drawing/2014/main" id="{C99DDE95-FCD2-00F6-ED68-D4355E8DADC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30992" y="3675839"/>
            <a:ext cx="1175594" cy="457175"/>
          </a:xfrm>
          <a:prstGeom prst="rect">
            <a:avLst/>
          </a:prstGeom>
        </p:spPr>
      </p:pic>
      <p:pic>
        <p:nvPicPr>
          <p:cNvPr id="51" name="Immagine 50">
            <a:extLst>
              <a:ext uri="{FF2B5EF4-FFF2-40B4-BE49-F238E27FC236}">
                <a16:creationId xmlns:a16="http://schemas.microsoft.com/office/drawing/2014/main" id="{E2EB06A0-1B88-993D-1767-D1E2ECF35F2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9779" y="5797389"/>
            <a:ext cx="1460595" cy="272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708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Visits and Service Demands</a:t>
            </a:r>
          </a:p>
          <a:p>
            <a:r>
              <a:rPr lang="en-US" dirty="0"/>
              <a:t>Throughput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Response times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Number of jobs in the system</a:t>
            </a:r>
          </a:p>
          <a:p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Multiclass open models</a:t>
            </a:r>
            <a:endParaRPr lang="en-US" sz="3600" b="0" i="1" dirty="0"/>
          </a:p>
        </p:txBody>
      </p:sp>
      <p:pic>
        <p:nvPicPr>
          <p:cNvPr id="3" name="Immagine 2" descr="Immagine che contiene nero, schermata&#10;&#10;Descrizione generata automaticamente">
            <a:extLst>
              <a:ext uri="{FF2B5EF4-FFF2-40B4-BE49-F238E27FC236}">
                <a16:creationId xmlns:a16="http://schemas.microsoft.com/office/drawing/2014/main" id="{B4AD6814-D394-09BC-0BC3-2D73E3DAC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308" y="1726650"/>
            <a:ext cx="2862774" cy="106563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C876D65-53F7-8F26-EF16-0931B087D9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5807" y="2067969"/>
            <a:ext cx="2007476" cy="36908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64725A6-8902-1B8B-19C3-D24D8D1B9A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8632" y="3019573"/>
            <a:ext cx="1155587" cy="32593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0CC2582-0CFB-7D12-3E9B-2112E0AD22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689" y="2944412"/>
            <a:ext cx="2024622" cy="46498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000F882-EF74-B33D-69EA-AC140149DA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7180" y="3621815"/>
            <a:ext cx="2025851" cy="318348"/>
          </a:xfrm>
          <a:prstGeom prst="rect">
            <a:avLst/>
          </a:prstGeom>
        </p:spPr>
      </p:pic>
      <p:pic>
        <p:nvPicPr>
          <p:cNvPr id="18" name="Immagine 17" descr="Immagine che contiene oscurità, schermata, luce&#10;&#10;Descrizione generata automaticamente">
            <a:extLst>
              <a:ext uri="{FF2B5EF4-FFF2-40B4-BE49-F238E27FC236}">
                <a16:creationId xmlns:a16="http://schemas.microsoft.com/office/drawing/2014/main" id="{DFFDA182-8FCA-4422-0AD7-18537D1EEF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5790" y="3409397"/>
            <a:ext cx="1657350" cy="857250"/>
          </a:xfrm>
          <a:prstGeom prst="rect">
            <a:avLst/>
          </a:prstGeom>
        </p:spPr>
      </p:pic>
      <p:pic>
        <p:nvPicPr>
          <p:cNvPr id="20" name="Immagine 19" descr="Immagine che contiene oscurità, schermata, nero&#10;&#10;Descrizione generata automaticamente">
            <a:extLst>
              <a:ext uri="{FF2B5EF4-FFF2-40B4-BE49-F238E27FC236}">
                <a16:creationId xmlns:a16="http://schemas.microsoft.com/office/drawing/2014/main" id="{E1E27B69-2EAB-7697-8C08-4CDF915E93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7003" y="2792287"/>
            <a:ext cx="1800225" cy="921292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4A12C0C-027F-8269-6EDE-F227DF6B31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4219" y="5510926"/>
            <a:ext cx="2082141" cy="324873"/>
          </a:xfrm>
          <a:prstGeom prst="rect">
            <a:avLst/>
          </a:prstGeom>
        </p:spPr>
      </p:pic>
      <p:pic>
        <p:nvPicPr>
          <p:cNvPr id="24" name="Immagine 23" descr="Immagine che contiene oscurità, schermata, nero, Elementi grafici&#10;&#10;Descrizione generata automaticamente">
            <a:extLst>
              <a:ext uri="{FF2B5EF4-FFF2-40B4-BE49-F238E27FC236}">
                <a16:creationId xmlns:a16="http://schemas.microsoft.com/office/drawing/2014/main" id="{F9211FAE-B71C-7C89-7E03-6FD707F3D9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10010" y="5285941"/>
            <a:ext cx="1749418" cy="921291"/>
          </a:xfrm>
          <a:prstGeom prst="rect">
            <a:avLst/>
          </a:prstGeom>
        </p:spPr>
      </p:pic>
      <p:pic>
        <p:nvPicPr>
          <p:cNvPr id="26" name="Immagine 25" descr="Immagine che contiene oscurità, schermata, nero, luce&#10;&#10;Descrizione generata automaticamente">
            <a:extLst>
              <a:ext uri="{FF2B5EF4-FFF2-40B4-BE49-F238E27FC236}">
                <a16:creationId xmlns:a16="http://schemas.microsoft.com/office/drawing/2014/main" id="{59207C3C-5F9F-9ED0-305E-FF5721AAFE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77115" y="4266647"/>
            <a:ext cx="1342740" cy="891893"/>
          </a:xfrm>
          <a:prstGeom prst="rect">
            <a:avLst/>
          </a:prstGeom>
        </p:spPr>
      </p:pic>
      <p:pic>
        <p:nvPicPr>
          <p:cNvPr id="30" name="Immagine 29" descr="Immagine che contiene oscurità, schermata, luce&#10;&#10;Descrizione generata automaticamente">
            <a:extLst>
              <a:ext uri="{FF2B5EF4-FFF2-40B4-BE49-F238E27FC236}">
                <a16:creationId xmlns:a16="http://schemas.microsoft.com/office/drawing/2014/main" id="{2C8D55F7-140F-6BAB-6F92-518DBFADB79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39545" y="5192186"/>
            <a:ext cx="1446232" cy="1038843"/>
          </a:xfrm>
          <a:prstGeom prst="rect">
            <a:avLst/>
          </a:prstGeom>
        </p:spPr>
      </p:pic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1D151F8-5ECF-A2C3-627C-C068188FD5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7401" y="4332759"/>
            <a:ext cx="2216751" cy="73022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21B9904-A80A-CB98-6FFC-212CAB46F4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87852" y="4298171"/>
            <a:ext cx="1774458" cy="639327"/>
          </a:xfrm>
          <a:prstGeom prst="rect">
            <a:avLst/>
          </a:prstGeom>
        </p:spPr>
      </p:pic>
      <p:pic>
        <p:nvPicPr>
          <p:cNvPr id="8" name="Immagine 7" descr="Immagine che contiene oscurità, nero, schermata, arte&#10;&#10;Descrizione generata automaticamente">
            <a:extLst>
              <a:ext uri="{FF2B5EF4-FFF2-40B4-BE49-F238E27FC236}">
                <a16:creationId xmlns:a16="http://schemas.microsoft.com/office/drawing/2014/main" id="{FD625FEB-BDB6-FEFA-78B0-564778CF143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45920" y="2826095"/>
            <a:ext cx="1563924" cy="91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48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15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2137428"/>
            <a:ext cx="5130587" cy="3560763"/>
          </a:xfrm>
        </p:spPr>
        <p:txBody>
          <a:bodyPr/>
          <a:lstStyle/>
          <a:p>
            <a:r>
              <a:rPr lang="en-US" dirty="0"/>
              <a:t>Visits</a:t>
            </a:r>
          </a:p>
          <a:p>
            <a:endParaRPr lang="en-US" dirty="0"/>
          </a:p>
          <a:p>
            <a:r>
              <a:rPr lang="en-US" dirty="0"/>
              <a:t>Mixed models procedure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Multiclass mixed models</a:t>
            </a:r>
            <a:endParaRPr lang="en-US" sz="3600" b="0" i="1" dirty="0"/>
          </a:p>
          <a:p>
            <a:endParaRPr lang="en-US" sz="3600" b="0" i="1" dirty="0"/>
          </a:p>
        </p:txBody>
      </p:sp>
      <p:pic>
        <p:nvPicPr>
          <p:cNvPr id="10" name="Immagine 9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FF621235-E432-00BC-6D46-9D2AD142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109" y="1865753"/>
            <a:ext cx="4905375" cy="1133475"/>
          </a:xfrm>
          <a:prstGeom prst="rect">
            <a:avLst/>
          </a:prstGeom>
        </p:spPr>
      </p:pic>
      <p:pic>
        <p:nvPicPr>
          <p:cNvPr id="12" name="Immagine 11" descr="Immagine che contiene testo, Carattere, schermata, nero&#10;&#10;Descrizione generata automaticamente">
            <a:extLst>
              <a:ext uri="{FF2B5EF4-FFF2-40B4-BE49-F238E27FC236}">
                <a16:creationId xmlns:a16="http://schemas.microsoft.com/office/drawing/2014/main" id="{ABFF1EA8-53E7-16BA-FB04-3E433F05B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247" y="1803453"/>
            <a:ext cx="4905375" cy="1254863"/>
          </a:xfrm>
          <a:prstGeom prst="rect">
            <a:avLst/>
          </a:prstGeom>
        </p:spPr>
      </p:pic>
      <p:pic>
        <p:nvPicPr>
          <p:cNvPr id="14" name="Immagine 13" descr="Immagine che contiene testo, schermata, Carattere&#10;&#10;Descrizione generata automaticamente">
            <a:extLst>
              <a:ext uri="{FF2B5EF4-FFF2-40B4-BE49-F238E27FC236}">
                <a16:creationId xmlns:a16="http://schemas.microsoft.com/office/drawing/2014/main" id="{268583E1-8FE6-82EF-41AD-D6E8A1F73E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7903" y="3144448"/>
            <a:ext cx="5381364" cy="37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9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16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648618"/>
            <a:ext cx="6187077" cy="3560763"/>
          </a:xfrm>
        </p:spPr>
        <p:txBody>
          <a:bodyPr/>
          <a:lstStyle/>
          <a:p>
            <a:r>
              <a:rPr lang="en-US" dirty="0"/>
              <a:t>Average Response time</a:t>
            </a:r>
          </a:p>
          <a:p>
            <a:r>
              <a:rPr lang="en-US" dirty="0"/>
              <a:t>Utilization</a:t>
            </a:r>
          </a:p>
          <a:p>
            <a:r>
              <a:rPr lang="en-US" dirty="0"/>
              <a:t>Average Number of tasks waiting to enter into the FCR</a:t>
            </a:r>
          </a:p>
          <a:p>
            <a:r>
              <a:rPr lang="en-US" sz="2000" i="1" dirty="0" err="1"/>
              <a:t>JSIMgraph</a:t>
            </a:r>
            <a:r>
              <a:rPr lang="en-US" sz="2000" i="1" dirty="0"/>
              <a:t> model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Advanced features</a:t>
            </a:r>
            <a:endParaRPr lang="en-US" sz="3600" b="0" i="1" dirty="0"/>
          </a:p>
        </p:txBody>
      </p:sp>
      <p:pic>
        <p:nvPicPr>
          <p:cNvPr id="2" name="Immagine 1" descr="Immagine che contiene schermata, Software multimediale, diagramma, software&#10;&#10;Descrizione generata automaticamente">
            <a:extLst>
              <a:ext uri="{FF2B5EF4-FFF2-40B4-BE49-F238E27FC236}">
                <a16:creationId xmlns:a16="http://schemas.microsoft.com/office/drawing/2014/main" id="{7BB3D929-C9B9-6613-AC11-BA50FCD53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439" y="3311660"/>
            <a:ext cx="7774984" cy="330575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12F7586-F0B7-3D1C-D934-4A259F2CD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694" y="1810551"/>
            <a:ext cx="2206213" cy="33165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EFDD893-00F6-A0B0-3C96-64BC7B069B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8487" y="2339372"/>
            <a:ext cx="2961984" cy="410572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9112CB0-08D5-C54E-3E2E-0FF1D9262B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3255" y="2980007"/>
            <a:ext cx="3211004" cy="33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42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699" y="1830354"/>
            <a:ext cx="4143374" cy="2654301"/>
          </a:xfrm>
        </p:spPr>
        <p:txBody>
          <a:bodyPr/>
          <a:lstStyle/>
          <a:p>
            <a:r>
              <a:rPr lang="en-GB" dirty="0"/>
              <a:t>Statistical analysis and coding are essential for performance evaluation, providing data-driven insights and automation. By combining these tools, we enhance decision-making, optimize efficiency, and apply solutions across various industries. Mastering these skills is key to tackling complex challenges in an increasingly data-driven world. Thank you!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Lorenzo Romandini</a:t>
            </a:r>
          </a:p>
          <a:p>
            <a:r>
              <a:rPr lang="en-US" dirty="0"/>
              <a:t>Computer Science and Engineering</a:t>
            </a:r>
          </a:p>
          <a:p>
            <a:r>
              <a:rPr lang="en-US" dirty="0"/>
              <a:t>A.Y. 2024-2025</a:t>
            </a:r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Arrival rate and Throughput</a:t>
            </a:r>
          </a:p>
          <a:p>
            <a:r>
              <a:rPr lang="en-US" dirty="0"/>
              <a:t>Service times </a:t>
            </a:r>
            <a:br>
              <a:rPr lang="en-US" dirty="0"/>
            </a:br>
            <a:endParaRPr lang="en-US" dirty="0"/>
          </a:p>
          <a:p>
            <a:r>
              <a:rPr lang="en-US" dirty="0"/>
              <a:t>Busy time and Utilization</a:t>
            </a:r>
          </a:p>
          <a:p>
            <a:r>
              <a:rPr lang="en-US" dirty="0"/>
              <a:t>Average Service time</a:t>
            </a:r>
          </a:p>
          <a:p>
            <a:r>
              <a:rPr lang="en-US" dirty="0"/>
              <a:t>Response times and Average Response time</a:t>
            </a:r>
          </a:p>
          <a:p>
            <a:r>
              <a:rPr lang="en-US" dirty="0"/>
              <a:t>Little’s Law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Basic Performance Indices and Workloads </a:t>
            </a:r>
            <a:endParaRPr lang="en-US" sz="3600" b="0" i="1" dirty="0"/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71D716E8-EB10-24F6-FE41-505762E0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159" y="2946414"/>
            <a:ext cx="5130588" cy="436302"/>
          </a:xfrm>
          <a:prstGeom prst="rect">
            <a:avLst/>
          </a:prstGeom>
        </p:spPr>
      </p:pic>
      <p:pic>
        <p:nvPicPr>
          <p:cNvPr id="29" name="Immagine 28" descr="Immagine che contiene schermata, nero&#10;&#10;Descrizione generata automaticamente">
            <a:extLst>
              <a:ext uri="{FF2B5EF4-FFF2-40B4-BE49-F238E27FC236}">
                <a16:creationId xmlns:a16="http://schemas.microsoft.com/office/drawing/2014/main" id="{98098DB3-7829-A443-6735-7B74D3DA8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8586" y="5229611"/>
            <a:ext cx="2700201" cy="345138"/>
          </a:xfrm>
          <a:prstGeom prst="rect">
            <a:avLst/>
          </a:prstGeom>
        </p:spPr>
      </p:pic>
      <p:pic>
        <p:nvPicPr>
          <p:cNvPr id="31" name="Immagine 30" descr="Immagine che contiene calligrafia, oscurità, nero, notte&#10;&#10;Descrizione generata automaticamente">
            <a:extLst>
              <a:ext uri="{FF2B5EF4-FFF2-40B4-BE49-F238E27FC236}">
                <a16:creationId xmlns:a16="http://schemas.microsoft.com/office/drawing/2014/main" id="{75BD932F-5059-22AF-1A93-E69196AE7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762" y="3575928"/>
            <a:ext cx="1616287" cy="991403"/>
          </a:xfrm>
          <a:prstGeom prst="rect">
            <a:avLst/>
          </a:prstGeom>
        </p:spPr>
      </p:pic>
      <p:pic>
        <p:nvPicPr>
          <p:cNvPr id="33" name="Immagine 32" descr="Immagine che contiene nero, calligrafia, testo, Carattere&#10;&#10;Descrizione generata automaticamente">
            <a:extLst>
              <a:ext uri="{FF2B5EF4-FFF2-40B4-BE49-F238E27FC236}">
                <a16:creationId xmlns:a16="http://schemas.microsoft.com/office/drawing/2014/main" id="{72F5377E-CD64-19E9-49D6-16984AD2A2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9438" y="3717629"/>
            <a:ext cx="1778496" cy="708000"/>
          </a:xfrm>
          <a:prstGeom prst="rect">
            <a:avLst/>
          </a:prstGeom>
        </p:spPr>
      </p:pic>
      <p:pic>
        <p:nvPicPr>
          <p:cNvPr id="35" name="Immagine 34" descr="Immagine che contiene calligrafia, nero, oscurità, lavagna&#10;&#10;Descrizione generata automaticamente">
            <a:extLst>
              <a:ext uri="{FF2B5EF4-FFF2-40B4-BE49-F238E27FC236}">
                <a16:creationId xmlns:a16="http://schemas.microsoft.com/office/drawing/2014/main" id="{48F9B0D2-011C-758A-B277-A178DB61FE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3089" y="4387975"/>
            <a:ext cx="1616287" cy="745136"/>
          </a:xfrm>
          <a:prstGeom prst="rect">
            <a:avLst/>
          </a:prstGeom>
        </p:spPr>
      </p:pic>
      <p:pic>
        <p:nvPicPr>
          <p:cNvPr id="37" name="Immagine 36" descr="Immagine che contiene nero, Carattere, bianco, testo&#10;&#10;Descrizione generata automaticamente">
            <a:extLst>
              <a:ext uri="{FF2B5EF4-FFF2-40B4-BE49-F238E27FC236}">
                <a16:creationId xmlns:a16="http://schemas.microsoft.com/office/drawing/2014/main" id="{F2CC7DAD-B120-4B0C-C868-304575FA7F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70963" y="5745026"/>
            <a:ext cx="1318923" cy="444753"/>
          </a:xfrm>
          <a:prstGeom prst="rect">
            <a:avLst/>
          </a:prstGeom>
        </p:spPr>
      </p:pic>
      <p:pic>
        <p:nvPicPr>
          <p:cNvPr id="39" name="Immagine 38" descr="Immagine che contiene oscurità, schermata, nero, notte&#10;&#10;Descrizione generata automaticamente">
            <a:extLst>
              <a:ext uri="{FF2B5EF4-FFF2-40B4-BE49-F238E27FC236}">
                <a16:creationId xmlns:a16="http://schemas.microsoft.com/office/drawing/2014/main" id="{A4C95C47-2B2E-3D15-3942-248CA87125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3226" y="4901028"/>
            <a:ext cx="2075945" cy="881407"/>
          </a:xfrm>
          <a:prstGeom prst="rect">
            <a:avLst/>
          </a:prstGeom>
        </p:spPr>
      </p:pic>
      <p:pic>
        <p:nvPicPr>
          <p:cNvPr id="6" name="Immagine 5" descr="Immagine che contiene nero, oscurità, spazio, notte&#10;&#10;Descrizione generata automaticamente">
            <a:extLst>
              <a:ext uri="{FF2B5EF4-FFF2-40B4-BE49-F238E27FC236}">
                <a16:creationId xmlns:a16="http://schemas.microsoft.com/office/drawing/2014/main" id="{1F570D08-A34E-4B32-EF62-95CFA1FBB3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89886" y="2155606"/>
            <a:ext cx="4087496" cy="70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841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209666"/>
            <a:ext cx="10515600" cy="700115"/>
          </a:xfrm>
        </p:spPr>
        <p:txBody>
          <a:bodyPr/>
          <a:lstStyle/>
          <a:p>
            <a:pPr algn="l"/>
            <a:r>
              <a:rPr lang="en-US" sz="4400" dirty="0"/>
              <a:t>A01 - </a:t>
            </a:r>
            <a:r>
              <a:rPr lang="en-US" sz="3600" i="1" dirty="0"/>
              <a:t>Plots</a:t>
            </a:r>
            <a:endParaRPr lang="en-US" sz="3600" b="0" i="1" dirty="0"/>
          </a:p>
        </p:txBody>
      </p:sp>
      <p:pic>
        <p:nvPicPr>
          <p:cNvPr id="15" name="Immagine 14" descr="Immagine che contiene schermata, testo, design&#10;&#10;Descrizione generata automaticamente">
            <a:extLst>
              <a:ext uri="{FF2B5EF4-FFF2-40B4-BE49-F238E27FC236}">
                <a16:creationId xmlns:a16="http://schemas.microsoft.com/office/drawing/2014/main" id="{EBE91058-7BC0-0212-DF4B-6324FD3D3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5" y="1365460"/>
            <a:ext cx="5830447" cy="4372835"/>
          </a:xfrm>
          <a:prstGeom prst="rect">
            <a:avLst/>
          </a:prstGeom>
        </p:spPr>
      </p:pic>
      <p:pic>
        <p:nvPicPr>
          <p:cNvPr id="17" name="Immagine 16" descr="Immagine che contiene schermata, nero, linea&#10;&#10;Descrizione generata automaticamente">
            <a:extLst>
              <a:ext uri="{FF2B5EF4-FFF2-40B4-BE49-F238E27FC236}">
                <a16:creationId xmlns:a16="http://schemas.microsoft.com/office/drawing/2014/main" id="{8894ED12-BF19-90CC-38D9-F6D592099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377" y="560056"/>
            <a:ext cx="3724563" cy="2793422"/>
          </a:xfrm>
          <a:prstGeom prst="rect">
            <a:avLst/>
          </a:prstGeom>
        </p:spPr>
      </p:pic>
      <p:pic>
        <p:nvPicPr>
          <p:cNvPr id="19" name="Immagine 18" descr="Immagine che contiene schermata, linea, nero&#10;&#10;Descrizione generata automaticamente">
            <a:extLst>
              <a:ext uri="{FF2B5EF4-FFF2-40B4-BE49-F238E27FC236}">
                <a16:creationId xmlns:a16="http://schemas.microsoft.com/office/drawing/2014/main" id="{A825D557-CB4D-A327-AB70-3024DD0E5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7431" y="3551877"/>
            <a:ext cx="3724563" cy="279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Arrival times</a:t>
            </a:r>
          </a:p>
          <a:p>
            <a:r>
              <a:rPr lang="en-US" dirty="0"/>
              <a:t>Completion times</a:t>
            </a:r>
          </a:p>
          <a:p>
            <a:r>
              <a:rPr lang="en-US" dirty="0"/>
              <a:t>Average inter-arrival time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Arrival rate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Basic Performance Evaluation </a:t>
            </a:r>
            <a:endParaRPr lang="en-US" sz="3600" b="0" i="1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5D77C41-C1CF-5042-E3BA-24540DEF4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40" y="2964879"/>
            <a:ext cx="4418891" cy="406174"/>
          </a:xfrm>
          <a:prstGeom prst="rect">
            <a:avLst/>
          </a:prstGeom>
        </p:spPr>
      </p:pic>
      <p:pic>
        <p:nvPicPr>
          <p:cNvPr id="6" name="Immagine 5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14BDC42C-5E0F-9026-BAA4-820C3F0A00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9140" y="1943475"/>
            <a:ext cx="1772281" cy="910466"/>
          </a:xfrm>
          <a:prstGeom prst="rect">
            <a:avLst/>
          </a:prstGeom>
        </p:spPr>
      </p:pic>
      <p:pic>
        <p:nvPicPr>
          <p:cNvPr id="11" name="Immagine 10" descr="Immagine che contiene Carattere, calligrafia, testo, schermata&#10;&#10;Descrizione generata automaticamente">
            <a:extLst>
              <a:ext uri="{FF2B5EF4-FFF2-40B4-BE49-F238E27FC236}">
                <a16:creationId xmlns:a16="http://schemas.microsoft.com/office/drawing/2014/main" id="{B32D7037-BBCC-8E5F-53EA-1712FA6591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566" y="3599545"/>
            <a:ext cx="2239706" cy="865653"/>
          </a:xfrm>
          <a:prstGeom prst="rect">
            <a:avLst/>
          </a:prstGeom>
        </p:spPr>
      </p:pic>
      <p:pic>
        <p:nvPicPr>
          <p:cNvPr id="13" name="Immagine 12" descr="Immagine che contiene testo, schermata, Carattere, nero&#10;&#10;Descrizione generata automaticamente">
            <a:extLst>
              <a:ext uri="{FF2B5EF4-FFF2-40B4-BE49-F238E27FC236}">
                <a16:creationId xmlns:a16="http://schemas.microsoft.com/office/drawing/2014/main" id="{F2CE0992-D8D8-4B10-F7C5-E5BB0DDD6C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1044" y="4747411"/>
            <a:ext cx="5492750" cy="1138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862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547381"/>
            <a:ext cx="7257120" cy="3560763"/>
          </a:xfrm>
        </p:spPr>
        <p:txBody>
          <a:bodyPr/>
          <a:lstStyle/>
          <a:p>
            <a:r>
              <a:rPr lang="en-US" dirty="0"/>
              <a:t>Mean and Moments</a:t>
            </a:r>
          </a:p>
          <a:p>
            <a:r>
              <a:rPr lang="en-US" dirty="0"/>
              <a:t>Variance, Std. Deviation and Central Moments</a:t>
            </a:r>
          </a:p>
          <a:p>
            <a:r>
              <a:rPr lang="en-US" dirty="0"/>
              <a:t>Skewness and Standardized Moments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Coefficient of Variation and Excess Kurtosis</a:t>
            </a:r>
            <a:br>
              <a:rPr lang="en-US" dirty="0"/>
            </a:br>
            <a:endParaRPr lang="en-US" dirty="0"/>
          </a:p>
          <a:p>
            <a:r>
              <a:rPr lang="en-US" dirty="0"/>
              <a:t>Median, quartiles and percentiles</a:t>
            </a:r>
          </a:p>
          <a:p>
            <a:endParaRPr lang="en-US" dirty="0"/>
          </a:p>
          <a:p>
            <a:r>
              <a:rPr lang="en-US" dirty="0"/>
              <a:t>Pearson Correlation Coefficient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Workload statistics </a:t>
            </a:r>
            <a:endParaRPr lang="en-US" sz="3600" b="0" i="1" dirty="0"/>
          </a:p>
        </p:txBody>
      </p:sp>
      <p:pic>
        <p:nvPicPr>
          <p:cNvPr id="3" name="Immagine 2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3251FBE7-B442-DB8A-D3B3-D4CD9E73E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942" y="1239270"/>
            <a:ext cx="2363477" cy="960594"/>
          </a:xfrm>
          <a:prstGeom prst="rect">
            <a:avLst/>
          </a:prstGeom>
        </p:spPr>
      </p:pic>
      <p:pic>
        <p:nvPicPr>
          <p:cNvPr id="6" name="Immagine 5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E0CE358B-B08A-9D4C-A862-E75E1BBAC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681" y="1218471"/>
            <a:ext cx="2111710" cy="954331"/>
          </a:xfrm>
          <a:prstGeom prst="rect">
            <a:avLst/>
          </a:prstGeom>
        </p:spPr>
      </p:pic>
      <p:pic>
        <p:nvPicPr>
          <p:cNvPr id="10" name="Immagine 9" descr="Immagine che contiene nero, oscurità, schermata&#10;&#10;Descrizione generata automaticamente">
            <a:extLst>
              <a:ext uri="{FF2B5EF4-FFF2-40B4-BE49-F238E27FC236}">
                <a16:creationId xmlns:a16="http://schemas.microsoft.com/office/drawing/2014/main" id="{57C6D1A0-FBFC-6ABE-384B-800DBAB2E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461" y="2318104"/>
            <a:ext cx="2483921" cy="322968"/>
          </a:xfrm>
          <a:prstGeom prst="rect">
            <a:avLst/>
          </a:prstGeom>
        </p:spPr>
      </p:pic>
      <p:pic>
        <p:nvPicPr>
          <p:cNvPr id="12" name="Immagine 11" descr="Immagine che contiene nero, oscurità, schermata, spazio&#10;&#10;Descrizione generata automaticamente">
            <a:extLst>
              <a:ext uri="{FF2B5EF4-FFF2-40B4-BE49-F238E27FC236}">
                <a16:creationId xmlns:a16="http://schemas.microsoft.com/office/drawing/2014/main" id="{C71E94E7-9E63-1040-BA58-57EAF51CFC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536" y="2245002"/>
            <a:ext cx="1493189" cy="382709"/>
          </a:xfrm>
          <a:prstGeom prst="rect">
            <a:avLst/>
          </a:prstGeom>
        </p:spPr>
      </p:pic>
      <p:pic>
        <p:nvPicPr>
          <p:cNvPr id="14" name="Immagine 13" descr="Immagine che contiene nero, oscurità, schermata, notte&#10;&#10;Descrizione generata automaticamente">
            <a:extLst>
              <a:ext uri="{FF2B5EF4-FFF2-40B4-BE49-F238E27FC236}">
                <a16:creationId xmlns:a16="http://schemas.microsoft.com/office/drawing/2014/main" id="{167965C7-078E-64BF-587A-B132C2FDD0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1588" y="3711211"/>
            <a:ext cx="858261" cy="657106"/>
          </a:xfrm>
          <a:prstGeom prst="rect">
            <a:avLst/>
          </a:prstGeom>
        </p:spPr>
      </p:pic>
      <p:pic>
        <p:nvPicPr>
          <p:cNvPr id="16" name="Immagine 15" descr="Immagine che contiene oscurità, nero, spazio, notte&#10;&#10;Descrizione generata automaticamente">
            <a:extLst>
              <a:ext uri="{FF2B5EF4-FFF2-40B4-BE49-F238E27FC236}">
                <a16:creationId xmlns:a16="http://schemas.microsoft.com/office/drawing/2014/main" id="{5483EBEB-6F10-1E8D-126F-3F0BBEC7DC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92879" y="2246422"/>
            <a:ext cx="1369667" cy="39465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26E205C7-5AE1-4872-D938-73E61B72B5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42104" y="2832887"/>
            <a:ext cx="1447066" cy="737946"/>
          </a:xfrm>
          <a:prstGeom prst="rect">
            <a:avLst/>
          </a:prstGeom>
        </p:spPr>
      </p:pic>
      <p:pic>
        <p:nvPicPr>
          <p:cNvPr id="20" name="Immagine 19" descr="Immagine che contiene nero, schermata&#10;&#10;Descrizione generata automaticamente">
            <a:extLst>
              <a:ext uri="{FF2B5EF4-FFF2-40B4-BE49-F238E27FC236}">
                <a16:creationId xmlns:a16="http://schemas.microsoft.com/office/drawing/2014/main" id="{D137D9C3-43F6-35F3-D4FF-018C0D7EDA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354" y="2812190"/>
            <a:ext cx="4412506" cy="727903"/>
          </a:xfrm>
          <a:prstGeom prst="rect">
            <a:avLst/>
          </a:prstGeom>
        </p:spPr>
      </p:pic>
      <p:pic>
        <p:nvPicPr>
          <p:cNvPr id="24" name="Immagine 23" descr="Immagine che contiene nero, oscurità, spazio, notte&#10;&#10;Descrizione generata automaticamente">
            <a:extLst>
              <a:ext uri="{FF2B5EF4-FFF2-40B4-BE49-F238E27FC236}">
                <a16:creationId xmlns:a16="http://schemas.microsoft.com/office/drawing/2014/main" id="{5AEF02C0-F20F-3A0C-24D0-C9A915181AC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2168" y="3724572"/>
            <a:ext cx="4265313" cy="652916"/>
          </a:xfrm>
          <a:prstGeom prst="rect">
            <a:avLst/>
          </a:prstGeom>
        </p:spPr>
      </p:pic>
      <p:pic>
        <p:nvPicPr>
          <p:cNvPr id="30" name="Immagine 29" descr="Immagine che contiene nero, schermata, oscurità&#10;&#10;Descrizione generata automaticamente">
            <a:extLst>
              <a:ext uri="{FF2B5EF4-FFF2-40B4-BE49-F238E27FC236}">
                <a16:creationId xmlns:a16="http://schemas.microsoft.com/office/drawing/2014/main" id="{6C9ED6DF-8350-C905-A0A6-2AD457094C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77968" y="5853769"/>
            <a:ext cx="4265313" cy="876788"/>
          </a:xfrm>
          <a:prstGeom prst="rect">
            <a:avLst/>
          </a:prstGeom>
        </p:spPr>
      </p:pic>
      <p:pic>
        <p:nvPicPr>
          <p:cNvPr id="41" name="Immagine 40" descr="Immagine che contiene calligrafia, nero, Carattere, testo&#10;&#10;Descrizione generata automaticamente">
            <a:extLst>
              <a:ext uri="{FF2B5EF4-FFF2-40B4-BE49-F238E27FC236}">
                <a16:creationId xmlns:a16="http://schemas.microsoft.com/office/drawing/2014/main" id="{EE2AA2A6-0420-FBD9-FBC7-B0D60EE5DC0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62834" y="4533783"/>
            <a:ext cx="4190705" cy="114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4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055" y="209666"/>
            <a:ext cx="10515600" cy="700115"/>
          </a:xfrm>
        </p:spPr>
        <p:txBody>
          <a:bodyPr/>
          <a:lstStyle/>
          <a:p>
            <a:pPr algn="l"/>
            <a:r>
              <a:rPr lang="en-US" sz="4400" dirty="0"/>
              <a:t>A03 - </a:t>
            </a:r>
            <a:r>
              <a:rPr lang="en-US" sz="3600" i="1" dirty="0"/>
              <a:t>Plots</a:t>
            </a:r>
            <a:endParaRPr lang="en-US" sz="3200" b="0" i="1" dirty="0"/>
          </a:p>
        </p:txBody>
      </p:sp>
      <p:pic>
        <p:nvPicPr>
          <p:cNvPr id="20" name="Immagine 19" descr="Immagine che contiene schermata, testo, Carattere, tipografia&#10;&#10;Descrizione generata automaticamente">
            <a:extLst>
              <a:ext uri="{FF2B5EF4-FFF2-40B4-BE49-F238E27FC236}">
                <a16:creationId xmlns:a16="http://schemas.microsoft.com/office/drawing/2014/main" id="{6ACA0D46-BC9E-56B9-0AC8-D9936CE53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56" y="1208883"/>
            <a:ext cx="3195176" cy="2396382"/>
          </a:xfrm>
          <a:prstGeom prst="rect">
            <a:avLst/>
          </a:prstGeom>
        </p:spPr>
      </p:pic>
      <p:pic>
        <p:nvPicPr>
          <p:cNvPr id="22" name="Immagine 21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4C58530C-4E4A-9B00-2429-32AE76DC2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56" y="3907137"/>
            <a:ext cx="3195176" cy="2396382"/>
          </a:xfrm>
          <a:prstGeom prst="rect">
            <a:avLst/>
          </a:prstGeom>
        </p:spPr>
      </p:pic>
      <p:pic>
        <p:nvPicPr>
          <p:cNvPr id="24" name="Immagine 23" descr="Immagine che contiene schermata&#10;&#10;Descrizione generata automaticamente">
            <a:extLst>
              <a:ext uri="{FF2B5EF4-FFF2-40B4-BE49-F238E27FC236}">
                <a16:creationId xmlns:a16="http://schemas.microsoft.com/office/drawing/2014/main" id="{9769F783-00FF-C8A9-3743-C43DD729F1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767" y="1208883"/>
            <a:ext cx="3195176" cy="2396382"/>
          </a:xfrm>
          <a:prstGeom prst="rect">
            <a:avLst/>
          </a:prstGeom>
        </p:spPr>
      </p:pic>
      <p:pic>
        <p:nvPicPr>
          <p:cNvPr id="26" name="Immagine 25" descr="Immagine che contiene schermata, testo, Carattere, tipografia&#10;&#10;Descrizione generata automaticamente">
            <a:extLst>
              <a:ext uri="{FF2B5EF4-FFF2-40B4-BE49-F238E27FC236}">
                <a16:creationId xmlns:a16="http://schemas.microsoft.com/office/drawing/2014/main" id="{CB69D64B-2ADB-8D9E-9FFA-9520A220C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411" y="1208883"/>
            <a:ext cx="3195176" cy="2396382"/>
          </a:xfrm>
          <a:prstGeom prst="rect">
            <a:avLst/>
          </a:prstGeom>
        </p:spPr>
      </p:pic>
      <p:pic>
        <p:nvPicPr>
          <p:cNvPr id="28" name="Immagine 27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2BF8E7D4-6C19-6F5E-404B-B6FA3FA29E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6566" y="3905753"/>
            <a:ext cx="3197021" cy="2397766"/>
          </a:xfrm>
          <a:prstGeom prst="rect">
            <a:avLst/>
          </a:prstGeom>
        </p:spPr>
      </p:pic>
      <p:pic>
        <p:nvPicPr>
          <p:cNvPr id="30" name="Immagine 29" descr="Immagine che contiene schermata, linea&#10;&#10;Descrizione generata automaticamente">
            <a:extLst>
              <a:ext uri="{FF2B5EF4-FFF2-40B4-BE49-F238E27FC236}">
                <a16:creationId xmlns:a16="http://schemas.microsoft.com/office/drawing/2014/main" id="{D25C934E-3A08-1306-EC52-933D9EC73C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8767" y="3904367"/>
            <a:ext cx="3195176" cy="239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853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952700"/>
            <a:ext cx="5130587" cy="3560763"/>
          </a:xfrm>
        </p:spPr>
        <p:txBody>
          <a:bodyPr/>
          <a:lstStyle/>
          <a:p>
            <a:r>
              <a:rPr lang="en-US" dirty="0"/>
              <a:t>Direct expressions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Uniform</a:t>
            </a:r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Exponential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Erlang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Fitting – 1/3</a:t>
            </a:r>
            <a:endParaRPr lang="en-US" sz="3600" b="0" i="1" dirty="0"/>
          </a:p>
        </p:txBody>
      </p:sp>
      <p:pic>
        <p:nvPicPr>
          <p:cNvPr id="3" name="Immagine 2" descr="Immagine che contiene nero, oscurità, spazio, schermata&#10;&#10;Descrizione generata automaticamente">
            <a:extLst>
              <a:ext uri="{FF2B5EF4-FFF2-40B4-BE49-F238E27FC236}">
                <a16:creationId xmlns:a16="http://schemas.microsoft.com/office/drawing/2014/main" id="{54AD7886-532E-0DFA-586E-975EE8888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024" y="2750513"/>
            <a:ext cx="2208463" cy="989506"/>
          </a:xfrm>
          <a:prstGeom prst="rect">
            <a:avLst/>
          </a:prstGeom>
        </p:spPr>
      </p:pic>
      <p:pic>
        <p:nvPicPr>
          <p:cNvPr id="6" name="Immagine 5" descr="Immagine che contiene nero, oscurità, spazio, cielo notturno&#10;&#10;Descrizione generata automaticamente">
            <a:extLst>
              <a:ext uri="{FF2B5EF4-FFF2-40B4-BE49-F238E27FC236}">
                <a16:creationId xmlns:a16="http://schemas.microsoft.com/office/drawing/2014/main" id="{46C9D5F6-E42A-BE14-110D-74FC72330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7245" y="2750513"/>
            <a:ext cx="3547788" cy="1019387"/>
          </a:xfrm>
          <a:prstGeom prst="rect">
            <a:avLst/>
          </a:prstGeom>
        </p:spPr>
      </p:pic>
      <p:pic>
        <p:nvPicPr>
          <p:cNvPr id="10" name="Immagine 9" descr="Immagine che contiene nero, oscurità, schermata, bianco e nero&#10;&#10;Descrizione generata automaticamente">
            <a:extLst>
              <a:ext uri="{FF2B5EF4-FFF2-40B4-BE49-F238E27FC236}">
                <a16:creationId xmlns:a16="http://schemas.microsoft.com/office/drawing/2014/main" id="{96E60354-7955-E72A-3B42-B9ECE4133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256" y="4005746"/>
            <a:ext cx="853702" cy="64848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4D850C9-F630-C039-BDA9-D3389F751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9384" y="4127208"/>
            <a:ext cx="2797533" cy="405560"/>
          </a:xfrm>
          <a:prstGeom prst="rect">
            <a:avLst/>
          </a:prstGeom>
        </p:spPr>
      </p:pic>
      <p:pic>
        <p:nvPicPr>
          <p:cNvPr id="14" name="Immagine 13" descr="Immagine che contiene oscurità, nero, musica&#10;&#10;Descrizione generata automaticamente">
            <a:extLst>
              <a:ext uri="{FF2B5EF4-FFF2-40B4-BE49-F238E27FC236}">
                <a16:creationId xmlns:a16="http://schemas.microsoft.com/office/drawing/2014/main" id="{1B98C02E-A8E9-424E-AC2B-792890934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0122" y="4854010"/>
            <a:ext cx="2208463" cy="1539232"/>
          </a:xfrm>
          <a:prstGeom prst="rect">
            <a:avLst/>
          </a:prstGeom>
        </p:spPr>
      </p:pic>
      <p:pic>
        <p:nvPicPr>
          <p:cNvPr id="16" name="Immagine 15" descr="Immagine che contiene nero, oscurità, calligrafia, schermata&#10;&#10;Descrizione generata automaticamente">
            <a:extLst>
              <a:ext uri="{FF2B5EF4-FFF2-40B4-BE49-F238E27FC236}">
                <a16:creationId xmlns:a16="http://schemas.microsoft.com/office/drawing/2014/main" id="{6BA780B6-C253-9444-9C49-14CC33ED0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81958" y="5247736"/>
            <a:ext cx="1295792" cy="531454"/>
          </a:xfrm>
          <a:prstGeom prst="rect">
            <a:avLst/>
          </a:prstGeom>
        </p:spPr>
      </p:pic>
      <p:pic>
        <p:nvPicPr>
          <p:cNvPr id="18" name="Immagine 1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339CA82-6E26-EC02-EF11-31623303A7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0116" y="5147597"/>
            <a:ext cx="3547787" cy="7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19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830" y="208740"/>
            <a:ext cx="4275138" cy="830997"/>
          </a:xfrm>
        </p:spPr>
        <p:txBody>
          <a:bodyPr/>
          <a:lstStyle/>
          <a:p>
            <a:r>
              <a:rPr lang="en-US" dirty="0"/>
              <a:t>Assignment 04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29" y="2257500"/>
            <a:ext cx="5130587" cy="3560763"/>
          </a:xfrm>
        </p:spPr>
        <p:txBody>
          <a:bodyPr/>
          <a:lstStyle/>
          <a:p>
            <a:r>
              <a:rPr lang="en-US" dirty="0"/>
              <a:t>Method of Moments</a:t>
            </a:r>
          </a:p>
          <a:p>
            <a:pPr marL="266700" lvl="1" indent="0">
              <a:buNone/>
            </a:pPr>
            <a:endParaRPr lang="en-US" dirty="0"/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Weibull</a:t>
            </a:r>
          </a:p>
          <a:p>
            <a:pPr marL="2667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Pareto</a:t>
            </a: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2907FB2B-62E7-13D4-6C46-2A6569483646}"/>
              </a:ext>
            </a:extLst>
          </p:cNvPr>
          <p:cNvSpPr txBox="1">
            <a:spLocks/>
          </p:cNvSpPr>
          <p:nvPr/>
        </p:nvSpPr>
        <p:spPr>
          <a:xfrm>
            <a:off x="602830" y="1039737"/>
            <a:ext cx="7774552" cy="83099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0" i="1" dirty="0"/>
              <a:t>Fitting – 2/3</a:t>
            </a:r>
            <a:endParaRPr lang="en-US" sz="3600" b="0" i="1" dirty="0"/>
          </a:p>
        </p:txBody>
      </p:sp>
      <p:pic>
        <p:nvPicPr>
          <p:cNvPr id="5" name="Immagine 4" descr="Immagine che contiene nero, spazio, oscurità, stella&#10;&#10;Descrizione generata automaticamente">
            <a:extLst>
              <a:ext uri="{FF2B5EF4-FFF2-40B4-BE49-F238E27FC236}">
                <a16:creationId xmlns:a16="http://schemas.microsoft.com/office/drawing/2014/main" id="{BBC2B8DB-13C9-DFDE-0048-639E7729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0105" y="3583710"/>
            <a:ext cx="3677863" cy="662678"/>
          </a:xfrm>
          <a:prstGeom prst="rect">
            <a:avLst/>
          </a:prstGeom>
        </p:spPr>
      </p:pic>
      <p:pic>
        <p:nvPicPr>
          <p:cNvPr id="11" name="Immagine 10" descr="Immagine che contiene nero, spazio, oscurità, stella&#10;&#10;Descrizione generata automaticamente">
            <a:extLst>
              <a:ext uri="{FF2B5EF4-FFF2-40B4-BE49-F238E27FC236}">
                <a16:creationId xmlns:a16="http://schemas.microsoft.com/office/drawing/2014/main" id="{DA221F75-D1B8-D8B2-FC5B-7419CA6E3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463" y="4943111"/>
            <a:ext cx="4676680" cy="948267"/>
          </a:xfrm>
          <a:prstGeom prst="rect">
            <a:avLst/>
          </a:prstGeom>
        </p:spPr>
      </p:pic>
      <p:pic>
        <p:nvPicPr>
          <p:cNvPr id="15" name="Immagine 14" descr="Immagine che contiene nero, oscurità, spazio, stella&#10;&#10;Descrizione generata automaticamente">
            <a:extLst>
              <a:ext uri="{FF2B5EF4-FFF2-40B4-BE49-F238E27FC236}">
                <a16:creationId xmlns:a16="http://schemas.microsoft.com/office/drawing/2014/main" id="{A09E456B-283B-141D-FB29-103CA9F3D1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222" y="2071739"/>
            <a:ext cx="2875163" cy="1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2615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3202</TotalTime>
  <Words>509</Words>
  <Application>Microsoft Office PowerPoint</Application>
  <PresentationFormat>Widescreen</PresentationFormat>
  <Paragraphs>167</Paragraphs>
  <Slides>27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Wingdings</vt:lpstr>
      <vt:lpstr>Tema di Office</vt:lpstr>
      <vt:lpstr>Performance Evaluation and Applications</vt:lpstr>
      <vt:lpstr>Introduction</vt:lpstr>
      <vt:lpstr>Assignment 01</vt:lpstr>
      <vt:lpstr>A01 - Plots</vt:lpstr>
      <vt:lpstr>Assignment 02</vt:lpstr>
      <vt:lpstr>Assignment 03</vt:lpstr>
      <vt:lpstr>A03 - Plots</vt:lpstr>
      <vt:lpstr>Assignment 04</vt:lpstr>
      <vt:lpstr>Assignment 04</vt:lpstr>
      <vt:lpstr>Assignment 04</vt:lpstr>
      <vt:lpstr>A04 - Plots (Trace 1)</vt:lpstr>
      <vt:lpstr>A04 - Plots (Trace 2)</vt:lpstr>
      <vt:lpstr>Assignment 05</vt:lpstr>
      <vt:lpstr>A05 - Plots</vt:lpstr>
      <vt:lpstr>Assignment 06</vt:lpstr>
      <vt:lpstr>Assignment 07</vt:lpstr>
      <vt:lpstr>Assignment 08</vt:lpstr>
      <vt:lpstr>Assignment 09</vt:lpstr>
      <vt:lpstr>Assignment 09</vt:lpstr>
      <vt:lpstr>Assignment 10</vt:lpstr>
      <vt:lpstr>Assignment 11</vt:lpstr>
      <vt:lpstr>Assignment 12</vt:lpstr>
      <vt:lpstr>Assignment 13</vt:lpstr>
      <vt:lpstr>Assignment 14</vt:lpstr>
      <vt:lpstr>Assignment 15</vt:lpstr>
      <vt:lpstr>Assignment 16</vt:lpstr>
      <vt:lpstr>Conclusion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Lorenzo Romandini</dc:creator>
  <cp:lastModifiedBy>Lorenzo Romandini</cp:lastModifiedBy>
  <cp:revision>72</cp:revision>
  <dcterms:created xsi:type="dcterms:W3CDTF">2025-01-31T15:29:47Z</dcterms:created>
  <dcterms:modified xsi:type="dcterms:W3CDTF">2025-02-10T16:38:09Z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